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字由点字典黑 Bold" charset="1" panose="00020600040101010101"/>
      <p:regular r:id="rId17"/>
    </p:embeddedFont>
    <p:embeddedFont>
      <p:font typeface="可画书写苍劲体-简" charset="1" panose="00020600040101010101"/>
      <p:regular r:id="rId18"/>
    </p:embeddedFont>
    <p:embeddedFont>
      <p:font typeface="字由点字典黑" charset="1" panose="00020600040101010101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55813"/>
            <a:chOff x="0" y="0"/>
            <a:chExt cx="4576923" cy="2622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22107"/>
            </a:xfrm>
            <a:custGeom>
              <a:avLst/>
              <a:gdLst/>
              <a:ahLst/>
              <a:cxnLst/>
              <a:rect r="r" b="b" t="t" l="l"/>
              <a:pathLst>
                <a:path h="2622107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600278"/>
                  </a:lnTo>
                  <a:cubicBezTo>
                    <a:pt x="4576923" y="2612334"/>
                    <a:pt x="4567150" y="2622107"/>
                    <a:pt x="4555094" y="2622107"/>
                  </a:cubicBezTo>
                  <a:lnTo>
                    <a:pt x="21830" y="2622107"/>
                  </a:lnTo>
                  <a:cubicBezTo>
                    <a:pt x="9773" y="2622107"/>
                    <a:pt x="0" y="2612334"/>
                    <a:pt x="0" y="2600278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60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7041942"/>
            <a:ext cx="2869625" cy="590769"/>
            <a:chOff x="0" y="0"/>
            <a:chExt cx="3826166" cy="7876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826166" cy="787692"/>
              <a:chOff x="0" y="0"/>
              <a:chExt cx="739411" cy="15222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39411" cy="152222"/>
              </a:xfrm>
              <a:custGeom>
                <a:avLst/>
                <a:gdLst/>
                <a:ahLst/>
                <a:cxnLst/>
                <a:rect r="r" b="b" t="t" l="l"/>
                <a:pathLst>
                  <a:path h="152222" w="739411">
                    <a:moveTo>
                      <a:pt x="76111" y="0"/>
                    </a:moveTo>
                    <a:lnTo>
                      <a:pt x="663300" y="0"/>
                    </a:lnTo>
                    <a:cubicBezTo>
                      <a:pt x="683486" y="0"/>
                      <a:pt x="702845" y="8019"/>
                      <a:pt x="717119" y="22292"/>
                    </a:cubicBezTo>
                    <a:cubicBezTo>
                      <a:pt x="731392" y="36566"/>
                      <a:pt x="739411" y="55925"/>
                      <a:pt x="739411" y="76111"/>
                    </a:cubicBezTo>
                    <a:lnTo>
                      <a:pt x="739411" y="76111"/>
                    </a:lnTo>
                    <a:cubicBezTo>
                      <a:pt x="739411" y="118146"/>
                      <a:pt x="705335" y="152222"/>
                      <a:pt x="663300" y="152222"/>
                    </a:cubicBezTo>
                    <a:lnTo>
                      <a:pt x="76111" y="152222"/>
                    </a:lnTo>
                    <a:cubicBezTo>
                      <a:pt x="55925" y="152222"/>
                      <a:pt x="36566" y="144204"/>
                      <a:pt x="22292" y="129930"/>
                    </a:cubicBezTo>
                    <a:cubicBezTo>
                      <a:pt x="8019" y="115656"/>
                      <a:pt x="0" y="96297"/>
                      <a:pt x="0" y="76111"/>
                    </a:cubicBezTo>
                    <a:lnTo>
                      <a:pt x="0" y="76111"/>
                    </a:lnTo>
                    <a:cubicBezTo>
                      <a:pt x="0" y="55925"/>
                      <a:pt x="8019" y="36566"/>
                      <a:pt x="22292" y="22292"/>
                    </a:cubicBezTo>
                    <a:cubicBezTo>
                      <a:pt x="36566" y="8019"/>
                      <a:pt x="55925" y="0"/>
                      <a:pt x="761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04775"/>
                <a:ext cx="739411" cy="256997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67575" y="103136"/>
              <a:ext cx="3091017" cy="476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1839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汇报人：李凯涛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67681" y="2074958"/>
            <a:ext cx="7577013" cy="213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8"/>
              </a:lnSpc>
            </a:pPr>
            <a:r>
              <a:rPr lang="en-US" sz="9337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语言大模型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714043"/>
            <a:ext cx="1059353" cy="273298"/>
            <a:chOff x="0" y="0"/>
            <a:chExt cx="1412471" cy="3643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4677985" y="3108767"/>
            <a:ext cx="779962" cy="779962"/>
            <a:chOff x="0" y="0"/>
            <a:chExt cx="1039949" cy="103994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39949" cy="1039949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AutoShape 26" id="26"/>
            <p:cNvSpPr/>
            <p:nvPr/>
          </p:nvSpPr>
          <p:spPr>
            <a:xfrm>
              <a:off x="222399" y="544802"/>
              <a:ext cx="506385" cy="0"/>
            </a:xfrm>
            <a:prstGeom prst="line">
              <a:avLst/>
            </a:prstGeom>
            <a:ln cap="flat" w="744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013625" y="7041942"/>
            <a:ext cx="2869625" cy="590769"/>
            <a:chOff x="0" y="0"/>
            <a:chExt cx="3826166" cy="78769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826166" cy="787692"/>
              <a:chOff x="0" y="0"/>
              <a:chExt cx="739411" cy="15222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39411" cy="152222"/>
              </a:xfrm>
              <a:custGeom>
                <a:avLst/>
                <a:gdLst/>
                <a:ahLst/>
                <a:cxnLst/>
                <a:rect r="r" b="b" t="t" l="l"/>
                <a:pathLst>
                  <a:path h="152222" w="739411">
                    <a:moveTo>
                      <a:pt x="76111" y="0"/>
                    </a:moveTo>
                    <a:lnTo>
                      <a:pt x="663300" y="0"/>
                    </a:lnTo>
                    <a:cubicBezTo>
                      <a:pt x="683486" y="0"/>
                      <a:pt x="702845" y="8019"/>
                      <a:pt x="717119" y="22292"/>
                    </a:cubicBezTo>
                    <a:cubicBezTo>
                      <a:pt x="731392" y="36566"/>
                      <a:pt x="739411" y="55925"/>
                      <a:pt x="739411" y="76111"/>
                    </a:cubicBezTo>
                    <a:lnTo>
                      <a:pt x="739411" y="76111"/>
                    </a:lnTo>
                    <a:cubicBezTo>
                      <a:pt x="739411" y="118146"/>
                      <a:pt x="705335" y="152222"/>
                      <a:pt x="663300" y="152222"/>
                    </a:cubicBezTo>
                    <a:lnTo>
                      <a:pt x="76111" y="152222"/>
                    </a:lnTo>
                    <a:cubicBezTo>
                      <a:pt x="55925" y="152222"/>
                      <a:pt x="36566" y="144204"/>
                      <a:pt x="22292" y="129930"/>
                    </a:cubicBezTo>
                    <a:cubicBezTo>
                      <a:pt x="8019" y="115656"/>
                      <a:pt x="0" y="96297"/>
                      <a:pt x="0" y="76111"/>
                    </a:cubicBezTo>
                    <a:lnTo>
                      <a:pt x="0" y="76111"/>
                    </a:lnTo>
                    <a:cubicBezTo>
                      <a:pt x="0" y="55925"/>
                      <a:pt x="8019" y="36566"/>
                      <a:pt x="22292" y="22292"/>
                    </a:cubicBezTo>
                    <a:cubicBezTo>
                      <a:pt x="36566" y="8019"/>
                      <a:pt x="55925" y="0"/>
                      <a:pt x="761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04775"/>
                <a:ext cx="739411" cy="256997"/>
              </a:xfrm>
              <a:prstGeom prst="rect">
                <a:avLst/>
              </a:prstGeom>
            </p:spPr>
            <p:txBody>
              <a:bodyPr anchor="ctr" rtlCol="false" tIns="51925" lIns="51925" bIns="51925" rIns="51925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367575" y="103136"/>
              <a:ext cx="3091017" cy="476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1"/>
                </a:lnSpc>
                <a:spcBef>
                  <a:spcPct val="0"/>
                </a:spcBef>
              </a:pPr>
              <a:r>
                <a:rPr lang="en-US" sz="1839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日期：2024/11/29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7188053" y="6600459"/>
            <a:ext cx="333267" cy="1659456"/>
            <a:chOff x="0" y="0"/>
            <a:chExt cx="444356" cy="221260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-10800000">
            <a:off x="862066" y="1788055"/>
            <a:ext cx="333267" cy="1659456"/>
            <a:chOff x="0" y="0"/>
            <a:chExt cx="444356" cy="2212608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0" y="8834075"/>
            <a:ext cx="18335361" cy="1428750"/>
            <a:chOff x="0" y="0"/>
            <a:chExt cx="24447149" cy="1905000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24384000" cy="1905000"/>
              <a:chOff x="0" y="0"/>
              <a:chExt cx="4816593" cy="37629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4816592" cy="376296"/>
              </a:xfrm>
              <a:custGeom>
                <a:avLst/>
                <a:gdLst/>
                <a:ahLst/>
                <a:cxnLst/>
                <a:rect r="r" b="b" t="t" l="l"/>
                <a:pathLst>
                  <a:path h="3762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4816593" cy="4143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0"/>
              <a:ext cx="381987" cy="381987"/>
              <a:chOff x="0" y="0"/>
              <a:chExt cx="100346" cy="100346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381987" y="381987"/>
              <a:ext cx="381987" cy="381987"/>
              <a:chOff x="0" y="0"/>
              <a:chExt cx="100346" cy="100346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763973" y="27809"/>
              <a:ext cx="381987" cy="381987"/>
              <a:chOff x="0" y="0"/>
              <a:chExt cx="100346" cy="10034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45960" y="409796"/>
              <a:ext cx="381987" cy="381987"/>
              <a:chOff x="0" y="0"/>
              <a:chExt cx="100346" cy="100346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527947" y="0"/>
              <a:ext cx="381987" cy="381987"/>
              <a:chOff x="0" y="0"/>
              <a:chExt cx="100346" cy="100346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1909933" y="381987"/>
              <a:ext cx="381987" cy="381987"/>
              <a:chOff x="0" y="0"/>
              <a:chExt cx="100346" cy="100346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2291920" y="27809"/>
              <a:ext cx="381987" cy="381987"/>
              <a:chOff x="0" y="0"/>
              <a:chExt cx="100346" cy="100346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2673907" y="409796"/>
              <a:ext cx="381987" cy="381987"/>
              <a:chOff x="0" y="0"/>
              <a:chExt cx="100346" cy="10034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3055894" y="0"/>
              <a:ext cx="381987" cy="381987"/>
              <a:chOff x="0" y="0"/>
              <a:chExt cx="100346" cy="10034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3437880" y="381987"/>
              <a:ext cx="381987" cy="381987"/>
              <a:chOff x="0" y="0"/>
              <a:chExt cx="100346" cy="10034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3819867" y="27809"/>
              <a:ext cx="381987" cy="381987"/>
              <a:chOff x="0" y="0"/>
              <a:chExt cx="100346" cy="10034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4201854" y="409796"/>
              <a:ext cx="381987" cy="381987"/>
              <a:chOff x="0" y="0"/>
              <a:chExt cx="100346" cy="10034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4583840" y="0"/>
              <a:ext cx="381987" cy="381987"/>
              <a:chOff x="0" y="0"/>
              <a:chExt cx="100346" cy="10034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4965827" y="381987"/>
              <a:ext cx="381987" cy="381987"/>
              <a:chOff x="0" y="0"/>
              <a:chExt cx="100346" cy="10034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347814" y="27809"/>
              <a:ext cx="381987" cy="381987"/>
              <a:chOff x="0" y="0"/>
              <a:chExt cx="100346" cy="10034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5729800" y="409796"/>
              <a:ext cx="381987" cy="381987"/>
              <a:chOff x="0" y="0"/>
              <a:chExt cx="100346" cy="10034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6111787" y="0"/>
              <a:ext cx="381987" cy="381987"/>
              <a:chOff x="0" y="0"/>
              <a:chExt cx="100346" cy="100346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6493774" y="381987"/>
              <a:ext cx="381987" cy="381987"/>
              <a:chOff x="0" y="0"/>
              <a:chExt cx="100346" cy="100346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6875761" y="27809"/>
              <a:ext cx="381987" cy="381987"/>
              <a:chOff x="0" y="0"/>
              <a:chExt cx="100346" cy="100346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7257747" y="409796"/>
              <a:ext cx="381987" cy="381987"/>
              <a:chOff x="0" y="0"/>
              <a:chExt cx="100346" cy="100346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7639734" y="0"/>
              <a:ext cx="381987" cy="381987"/>
              <a:chOff x="0" y="0"/>
              <a:chExt cx="100346" cy="100346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8021721" y="381987"/>
              <a:ext cx="381987" cy="381987"/>
              <a:chOff x="0" y="0"/>
              <a:chExt cx="100346" cy="100346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8403707" y="27809"/>
              <a:ext cx="381987" cy="381987"/>
              <a:chOff x="0" y="0"/>
              <a:chExt cx="100346" cy="100346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8785694" y="409796"/>
              <a:ext cx="381987" cy="381987"/>
              <a:chOff x="0" y="0"/>
              <a:chExt cx="100346" cy="100346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9167681" y="0"/>
              <a:ext cx="381987" cy="381987"/>
              <a:chOff x="0" y="0"/>
              <a:chExt cx="100346" cy="100346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9549667" y="381987"/>
              <a:ext cx="381987" cy="381987"/>
              <a:chOff x="0" y="0"/>
              <a:chExt cx="100346" cy="100346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9931654" y="27809"/>
              <a:ext cx="381987" cy="381987"/>
              <a:chOff x="0" y="0"/>
              <a:chExt cx="100346" cy="10034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0313641" y="409796"/>
              <a:ext cx="381987" cy="381987"/>
              <a:chOff x="0" y="0"/>
              <a:chExt cx="100346" cy="100346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0695628" y="0"/>
              <a:ext cx="381987" cy="381987"/>
              <a:chOff x="0" y="0"/>
              <a:chExt cx="100346" cy="100346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1077614" y="381987"/>
              <a:ext cx="381987" cy="381987"/>
              <a:chOff x="0" y="0"/>
              <a:chExt cx="100346" cy="100346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1459601" y="27809"/>
              <a:ext cx="381987" cy="381987"/>
              <a:chOff x="0" y="0"/>
              <a:chExt cx="100346" cy="100346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1841588" y="409796"/>
              <a:ext cx="381987" cy="381987"/>
              <a:chOff x="0" y="0"/>
              <a:chExt cx="100346" cy="100346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2223574" y="0"/>
              <a:ext cx="381987" cy="381987"/>
              <a:chOff x="0" y="0"/>
              <a:chExt cx="100346" cy="100346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2605561" y="381987"/>
              <a:ext cx="381987" cy="381987"/>
              <a:chOff x="0" y="0"/>
              <a:chExt cx="100346" cy="100346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2987548" y="27809"/>
              <a:ext cx="381987" cy="381987"/>
              <a:chOff x="0" y="0"/>
              <a:chExt cx="100346" cy="100346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3369534" y="409796"/>
              <a:ext cx="381987" cy="381987"/>
              <a:chOff x="0" y="0"/>
              <a:chExt cx="100346" cy="100346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3751521" y="0"/>
              <a:ext cx="381987" cy="381987"/>
              <a:chOff x="0" y="0"/>
              <a:chExt cx="100346" cy="100346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4133508" y="381987"/>
              <a:ext cx="381987" cy="381987"/>
              <a:chOff x="0" y="0"/>
              <a:chExt cx="100346" cy="100346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4515494" y="27809"/>
              <a:ext cx="381987" cy="381987"/>
              <a:chOff x="0" y="0"/>
              <a:chExt cx="100346" cy="100346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4897481" y="409796"/>
              <a:ext cx="381987" cy="381987"/>
              <a:chOff x="0" y="0"/>
              <a:chExt cx="100346" cy="100346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15279468" y="0"/>
              <a:ext cx="381987" cy="381987"/>
              <a:chOff x="0" y="0"/>
              <a:chExt cx="100346" cy="100346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5661455" y="381987"/>
              <a:ext cx="381987" cy="381987"/>
              <a:chOff x="0" y="0"/>
              <a:chExt cx="100346" cy="100346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6043441" y="27809"/>
              <a:ext cx="381987" cy="381987"/>
              <a:chOff x="0" y="0"/>
              <a:chExt cx="100346" cy="100346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16425428" y="409796"/>
              <a:ext cx="381987" cy="381987"/>
              <a:chOff x="0" y="0"/>
              <a:chExt cx="100346" cy="100346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6807415" y="0"/>
              <a:ext cx="381987" cy="381987"/>
              <a:chOff x="0" y="0"/>
              <a:chExt cx="100346" cy="100346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17189401" y="381987"/>
              <a:ext cx="381987" cy="381987"/>
              <a:chOff x="0" y="0"/>
              <a:chExt cx="100346" cy="100346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17571388" y="27809"/>
              <a:ext cx="381987" cy="381987"/>
              <a:chOff x="0" y="0"/>
              <a:chExt cx="100346" cy="100346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17953375" y="409796"/>
              <a:ext cx="381987" cy="381987"/>
              <a:chOff x="0" y="0"/>
              <a:chExt cx="100346" cy="100346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8335361" y="0"/>
              <a:ext cx="381987" cy="381987"/>
              <a:chOff x="0" y="0"/>
              <a:chExt cx="100346" cy="100346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18717348" y="381987"/>
              <a:ext cx="381987" cy="381987"/>
              <a:chOff x="0" y="0"/>
              <a:chExt cx="100346" cy="100346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19099335" y="27809"/>
              <a:ext cx="381987" cy="381987"/>
              <a:chOff x="0" y="0"/>
              <a:chExt cx="100346" cy="100346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19481322" y="409796"/>
              <a:ext cx="381987" cy="381987"/>
              <a:chOff x="0" y="0"/>
              <a:chExt cx="100346" cy="100346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19863308" y="0"/>
              <a:ext cx="381987" cy="381987"/>
              <a:chOff x="0" y="0"/>
              <a:chExt cx="100346" cy="100346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1" id="221"/>
            <p:cNvGrpSpPr/>
            <p:nvPr/>
          </p:nvGrpSpPr>
          <p:grpSpPr>
            <a:xfrm rot="0">
              <a:off x="20245295" y="381987"/>
              <a:ext cx="381987" cy="381987"/>
              <a:chOff x="0" y="0"/>
              <a:chExt cx="100346" cy="100346"/>
            </a:xfrm>
          </p:grpSpPr>
          <p:sp>
            <p:nvSpPr>
              <p:cNvPr name="Freeform 222" id="22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3" id="22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20627282" y="27809"/>
              <a:ext cx="381987" cy="381987"/>
              <a:chOff x="0" y="0"/>
              <a:chExt cx="100346" cy="100346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6" id="22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7" id="227"/>
            <p:cNvGrpSpPr/>
            <p:nvPr/>
          </p:nvGrpSpPr>
          <p:grpSpPr>
            <a:xfrm rot="0">
              <a:off x="21009268" y="409796"/>
              <a:ext cx="381987" cy="381987"/>
              <a:chOff x="0" y="0"/>
              <a:chExt cx="100346" cy="100346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21391255" y="0"/>
              <a:ext cx="381987" cy="381987"/>
              <a:chOff x="0" y="0"/>
              <a:chExt cx="100346" cy="100346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21773242" y="381987"/>
              <a:ext cx="381987" cy="381987"/>
              <a:chOff x="0" y="0"/>
              <a:chExt cx="100346" cy="100346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22155228" y="27809"/>
              <a:ext cx="381987" cy="381987"/>
              <a:chOff x="0" y="0"/>
              <a:chExt cx="100346" cy="100346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8" id="23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9" id="239"/>
            <p:cNvGrpSpPr/>
            <p:nvPr/>
          </p:nvGrpSpPr>
          <p:grpSpPr>
            <a:xfrm rot="0">
              <a:off x="22537215" y="409796"/>
              <a:ext cx="381987" cy="381987"/>
              <a:chOff x="0" y="0"/>
              <a:chExt cx="100346" cy="100346"/>
            </a:xfrm>
          </p:grpSpPr>
          <p:sp>
            <p:nvSpPr>
              <p:cNvPr name="Freeform 240" id="24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1" id="24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22919202" y="0"/>
              <a:ext cx="381987" cy="381987"/>
              <a:chOff x="0" y="0"/>
              <a:chExt cx="100346" cy="100346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4" id="24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5" id="245"/>
            <p:cNvGrpSpPr/>
            <p:nvPr/>
          </p:nvGrpSpPr>
          <p:grpSpPr>
            <a:xfrm rot="0">
              <a:off x="23301188" y="381987"/>
              <a:ext cx="381987" cy="381987"/>
              <a:chOff x="0" y="0"/>
              <a:chExt cx="100346" cy="100346"/>
            </a:xfrm>
          </p:grpSpPr>
          <p:sp>
            <p:nvSpPr>
              <p:cNvPr name="Freeform 246" id="24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7" id="24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23683175" y="27809"/>
              <a:ext cx="381987" cy="381987"/>
              <a:chOff x="0" y="0"/>
              <a:chExt cx="100346" cy="100346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50" id="25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1" id="251"/>
            <p:cNvGrpSpPr/>
            <p:nvPr/>
          </p:nvGrpSpPr>
          <p:grpSpPr>
            <a:xfrm rot="0">
              <a:off x="24065162" y="409796"/>
              <a:ext cx="381987" cy="381987"/>
              <a:chOff x="0" y="0"/>
              <a:chExt cx="100346" cy="100346"/>
            </a:xfrm>
          </p:grpSpPr>
          <p:sp>
            <p:nvSpPr>
              <p:cNvPr name="Freeform 252" id="25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53" id="25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54" id="254"/>
          <p:cNvSpPr/>
          <p:nvPr/>
        </p:nvSpPr>
        <p:spPr>
          <a:xfrm flipH="false" flipV="false" rot="0">
            <a:off x="862066" y="1676483"/>
            <a:ext cx="7524672" cy="7747410"/>
          </a:xfrm>
          <a:custGeom>
            <a:avLst/>
            <a:gdLst/>
            <a:ahLst/>
            <a:cxnLst/>
            <a:rect r="r" b="b" t="t" l="l"/>
            <a:pathLst>
              <a:path h="7747410" w="7524672">
                <a:moveTo>
                  <a:pt x="0" y="0"/>
                </a:moveTo>
                <a:lnTo>
                  <a:pt x="7524673" y="0"/>
                </a:lnTo>
                <a:lnTo>
                  <a:pt x="7524673" y="7747411"/>
                </a:lnTo>
                <a:lnTo>
                  <a:pt x="0" y="7747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5" id="255"/>
          <p:cNvGrpSpPr/>
          <p:nvPr/>
        </p:nvGrpSpPr>
        <p:grpSpPr>
          <a:xfrm rot="0">
            <a:off x="5765357" y="694811"/>
            <a:ext cx="2621381" cy="2293709"/>
            <a:chOff x="0" y="0"/>
            <a:chExt cx="3495175" cy="3058278"/>
          </a:xfrm>
        </p:grpSpPr>
        <p:grpSp>
          <p:nvGrpSpPr>
            <p:cNvPr name="Group 256" id="256"/>
            <p:cNvGrpSpPr/>
            <p:nvPr/>
          </p:nvGrpSpPr>
          <p:grpSpPr>
            <a:xfrm rot="0">
              <a:off x="0" y="0"/>
              <a:ext cx="3495175" cy="3058278"/>
              <a:chOff x="0" y="0"/>
              <a:chExt cx="812800" cy="711200"/>
            </a:xfrm>
          </p:grpSpPr>
          <p:sp>
            <p:nvSpPr>
              <p:cNvPr name="Freeform 257" id="257"/>
              <p:cNvSpPr/>
              <p:nvPr/>
            </p:nvSpPr>
            <p:spPr>
              <a:xfrm flipH="false" flipV="false" rot="0">
                <a:off x="0" y="0"/>
                <a:ext cx="812811" cy="689071"/>
              </a:xfrm>
              <a:custGeom>
                <a:avLst/>
                <a:gdLst/>
                <a:ahLst/>
                <a:cxnLst/>
                <a:rect r="r" b="b" t="t" l="l"/>
                <a:pathLst>
                  <a:path h="689071" w="812811">
                    <a:moveTo>
                      <a:pt x="53037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666771"/>
                    </a:lnTo>
                    <a:cubicBezTo>
                      <a:pt x="162037" y="674853"/>
                      <a:pt x="166710" y="682207"/>
                      <a:pt x="174027" y="685639"/>
                    </a:cubicBezTo>
                    <a:cubicBezTo>
                      <a:pt x="181344" y="689071"/>
                      <a:pt x="189986" y="687963"/>
                      <a:pt x="196200" y="682797"/>
                    </a:cubicBezTo>
                    <a:lnTo>
                      <a:pt x="319680" y="580136"/>
                    </a:lnTo>
                    <a:cubicBezTo>
                      <a:pt x="341757" y="561781"/>
                      <a:pt x="369562" y="551732"/>
                      <a:pt x="398272" y="551732"/>
                    </a:cubicBezTo>
                    <a:lnTo>
                      <a:pt x="530371" y="551732"/>
                    </a:lnTo>
                    <a:cubicBezTo>
                      <a:pt x="686363" y="551732"/>
                      <a:pt x="812800" y="428220"/>
                      <a:pt x="812800" y="275861"/>
                    </a:cubicBezTo>
                    <a:cubicBezTo>
                      <a:pt x="812811" y="123512"/>
                      <a:pt x="686363" y="0"/>
                      <a:pt x="530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8" id="258"/>
              <p:cNvSpPr txBox="true"/>
              <p:nvPr/>
            </p:nvSpPr>
            <p:spPr>
              <a:xfrm>
                <a:off x="0" y="9525"/>
                <a:ext cx="812800" cy="511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59" id="259"/>
            <p:cNvSpPr txBox="true"/>
            <p:nvPr/>
          </p:nvSpPr>
          <p:spPr>
            <a:xfrm rot="0">
              <a:off x="414197" y="-79683"/>
              <a:ext cx="2666782" cy="1961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12"/>
                </a:lnSpc>
              </a:pPr>
              <a:r>
                <a:rPr lang="en-US" sz="7006">
                  <a:solidFill>
                    <a:srgbClr val="141417"/>
                  </a:solidFill>
                  <a:latin typeface="可画书写苍劲体-简"/>
                  <a:ea typeface="可画书写苍劲体-简"/>
                  <a:cs typeface="可画书写苍劲体-简"/>
                  <a:sym typeface="可画书写苍劲体-简"/>
                </a:rPr>
                <a:t>智能</a:t>
              </a:r>
            </a:p>
          </p:txBody>
        </p:sp>
      </p:grpSp>
      <p:sp>
        <p:nvSpPr>
          <p:cNvPr name="Freeform 260" id="260"/>
          <p:cNvSpPr/>
          <p:nvPr/>
        </p:nvSpPr>
        <p:spPr>
          <a:xfrm flipH="false" flipV="false" rot="0">
            <a:off x="8386739" y="5477279"/>
            <a:ext cx="1674001" cy="1564663"/>
          </a:xfrm>
          <a:custGeom>
            <a:avLst/>
            <a:gdLst/>
            <a:ahLst/>
            <a:cxnLst/>
            <a:rect r="r" b="b" t="t" l="l"/>
            <a:pathLst>
              <a:path h="1564663" w="1674001">
                <a:moveTo>
                  <a:pt x="0" y="0"/>
                </a:moveTo>
                <a:lnTo>
                  <a:pt x="1674001" y="0"/>
                </a:lnTo>
                <a:lnTo>
                  <a:pt x="1674001" y="1564663"/>
                </a:lnTo>
                <a:lnTo>
                  <a:pt x="0" y="1564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61" id="261"/>
          <p:cNvSpPr/>
          <p:nvPr/>
        </p:nvSpPr>
        <p:spPr>
          <a:xfrm flipH="false" flipV="false" rot="0">
            <a:off x="11718914" y="5794957"/>
            <a:ext cx="1237273" cy="1099552"/>
          </a:xfrm>
          <a:custGeom>
            <a:avLst/>
            <a:gdLst/>
            <a:ahLst/>
            <a:cxnLst/>
            <a:rect r="r" b="b" t="t" l="l"/>
            <a:pathLst>
              <a:path h="1099552" w="1237273">
                <a:moveTo>
                  <a:pt x="0" y="0"/>
                </a:moveTo>
                <a:lnTo>
                  <a:pt x="1237273" y="0"/>
                </a:lnTo>
                <a:lnTo>
                  <a:pt x="1237273" y="1099552"/>
                </a:lnTo>
                <a:lnTo>
                  <a:pt x="0" y="1099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2" id="262"/>
          <p:cNvSpPr/>
          <p:nvPr/>
        </p:nvSpPr>
        <p:spPr>
          <a:xfrm flipH="false" flipV="false" rot="0">
            <a:off x="13175262" y="5647524"/>
            <a:ext cx="1245724" cy="1295707"/>
          </a:xfrm>
          <a:custGeom>
            <a:avLst/>
            <a:gdLst/>
            <a:ahLst/>
            <a:cxnLst/>
            <a:rect r="r" b="b" t="t" l="l"/>
            <a:pathLst>
              <a:path h="1295707" w="1245724">
                <a:moveTo>
                  <a:pt x="0" y="0"/>
                </a:moveTo>
                <a:lnTo>
                  <a:pt x="1245724" y="0"/>
                </a:lnTo>
                <a:lnTo>
                  <a:pt x="1245724" y="1295706"/>
                </a:lnTo>
                <a:lnTo>
                  <a:pt x="0" y="1295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3" id="263"/>
          <p:cNvSpPr/>
          <p:nvPr/>
        </p:nvSpPr>
        <p:spPr>
          <a:xfrm flipH="false" flipV="false" rot="0">
            <a:off x="10060740" y="5647524"/>
            <a:ext cx="1436251" cy="1394418"/>
          </a:xfrm>
          <a:custGeom>
            <a:avLst/>
            <a:gdLst/>
            <a:ahLst/>
            <a:cxnLst/>
            <a:rect r="r" b="b" t="t" l="l"/>
            <a:pathLst>
              <a:path h="1394418" w="1436251">
                <a:moveTo>
                  <a:pt x="0" y="0"/>
                </a:moveTo>
                <a:lnTo>
                  <a:pt x="1436251" y="0"/>
                </a:lnTo>
                <a:lnTo>
                  <a:pt x="1436251" y="1394418"/>
                </a:lnTo>
                <a:lnTo>
                  <a:pt x="0" y="1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4" id="264"/>
          <p:cNvSpPr txBox="true"/>
          <p:nvPr/>
        </p:nvSpPr>
        <p:spPr>
          <a:xfrm rot="0">
            <a:off x="9167681" y="3554934"/>
            <a:ext cx="7577013" cy="207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7"/>
              </a:lnSpc>
            </a:pPr>
            <a:r>
              <a:rPr lang="en-US" sz="9109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技术应用与未来</a:t>
            </a:r>
          </a:p>
        </p:txBody>
      </p:sp>
      <p:sp>
        <p:nvSpPr>
          <p:cNvPr name="TextBox 265" id="265"/>
          <p:cNvSpPr txBox="true"/>
          <p:nvPr/>
        </p:nvSpPr>
        <p:spPr>
          <a:xfrm rot="0">
            <a:off x="9167681" y="2239062"/>
            <a:ext cx="5501308" cy="43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961" spc="44">
                <a:solidFill>
                  <a:srgbClr val="000000">
                    <a:alpha val="43922"/>
                  </a:srgbClr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LANGUAGE BIG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299719"/>
            <a:chOff x="0" y="0"/>
            <a:chExt cx="4576923" cy="2449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449309"/>
            </a:xfrm>
            <a:custGeom>
              <a:avLst/>
              <a:gdLst/>
              <a:ahLst/>
              <a:cxnLst/>
              <a:rect r="r" b="b" t="t" l="l"/>
              <a:pathLst>
                <a:path h="244930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427479"/>
                  </a:lnTo>
                  <a:cubicBezTo>
                    <a:pt x="4576923" y="2439535"/>
                    <a:pt x="4567150" y="2449309"/>
                    <a:pt x="4555094" y="2449309"/>
                  </a:cubicBezTo>
                  <a:lnTo>
                    <a:pt x="21830" y="2449309"/>
                  </a:lnTo>
                  <a:cubicBezTo>
                    <a:pt x="9773" y="2449309"/>
                    <a:pt x="0" y="2439535"/>
                    <a:pt x="0" y="2427479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576923" cy="254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14043"/>
            <a:ext cx="1059353" cy="273298"/>
            <a:chOff x="0" y="0"/>
            <a:chExt cx="1412471" cy="3643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885511" y="3264928"/>
            <a:ext cx="593770" cy="593770"/>
            <a:chOff x="0" y="0"/>
            <a:chExt cx="791694" cy="79169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91694" cy="79169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169308" y="414747"/>
              <a:ext cx="385501" cy="0"/>
            </a:xfrm>
            <a:prstGeom prst="line">
              <a:avLst/>
            </a:prstGeom>
            <a:ln cap="flat" w="5670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7000152" y="1840294"/>
            <a:ext cx="333267" cy="1659456"/>
            <a:chOff x="0" y="0"/>
            <a:chExt cx="444356" cy="221260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5400000">
            <a:off x="1691794" y="7547103"/>
            <a:ext cx="333267" cy="1659456"/>
            <a:chOff x="0" y="0"/>
            <a:chExt cx="444356" cy="221260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sp>
        <p:nvSpPr>
          <p:cNvPr name="TextBox 47" id="47"/>
          <p:cNvSpPr txBox="true"/>
          <p:nvPr/>
        </p:nvSpPr>
        <p:spPr>
          <a:xfrm rot="0">
            <a:off x="1353484" y="630994"/>
            <a:ext cx="5900286" cy="263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6"/>
              </a:lnSpc>
            </a:pPr>
            <a:r>
              <a:rPr lang="en-US" sz="11525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结语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3725349"/>
            <a:ext cx="7929940" cy="407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</a:pPr>
            <a:r>
              <a:rPr lang="en-US" sz="2277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大语言模型的技术进步推动了各行各业的变革，带来了工作、经济结构和文化观念上的深远影响。</a:t>
            </a:r>
          </a:p>
          <a:p>
            <a:pPr algn="l">
              <a:lnSpc>
                <a:spcPts val="4099"/>
              </a:lnSpc>
            </a:pPr>
            <a:r>
              <a:rPr lang="en-US" sz="2277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随着模型规模的不断扩大、算法创新的持续推进以及跨领域应用的扩展，AI 的潜力也在不断被挖掘。</a:t>
            </a:r>
          </a:p>
          <a:p>
            <a:pPr algn="l">
              <a:lnSpc>
                <a:spcPts val="4099"/>
              </a:lnSpc>
              <a:spcBef>
                <a:spcPct val="0"/>
              </a:spcBef>
            </a:pPr>
            <a:r>
              <a:rPr lang="en-US" sz="2277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然而，这些技术带来的社会影响也需要被谨慎对待，包括对就业市场、隐私保护、伦理问题等方面的考虑。在未来，我们需要平衡技术进步和社会责任，确保人工智能的发展能够造福全社会。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8776153" y="2178704"/>
            <a:ext cx="8390633" cy="7079596"/>
          </a:xfrm>
          <a:custGeom>
            <a:avLst/>
            <a:gdLst/>
            <a:ahLst/>
            <a:cxnLst/>
            <a:rect r="r" b="b" t="t" l="l"/>
            <a:pathLst>
              <a:path h="7079596" w="8390633">
                <a:moveTo>
                  <a:pt x="0" y="0"/>
                </a:moveTo>
                <a:lnTo>
                  <a:pt x="8390633" y="0"/>
                </a:lnTo>
                <a:lnTo>
                  <a:pt x="8390633" y="7079596"/>
                </a:lnTo>
                <a:lnTo>
                  <a:pt x="0" y="7079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0" y="8916531"/>
            <a:ext cx="18335361" cy="1428750"/>
            <a:chOff x="0" y="0"/>
            <a:chExt cx="24447149" cy="190500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24384000" cy="1905000"/>
              <a:chOff x="0" y="0"/>
              <a:chExt cx="4816593" cy="37629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816592" cy="376296"/>
              </a:xfrm>
              <a:custGeom>
                <a:avLst/>
                <a:gdLst/>
                <a:ahLst/>
                <a:cxnLst/>
                <a:rect r="r" b="b" t="t" l="l"/>
                <a:pathLst>
                  <a:path h="3762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4816593" cy="4143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0"/>
              <a:ext cx="381987" cy="381987"/>
              <a:chOff x="0" y="0"/>
              <a:chExt cx="100346" cy="100346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81987" y="381987"/>
              <a:ext cx="381987" cy="381987"/>
              <a:chOff x="0" y="0"/>
              <a:chExt cx="100346" cy="100346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763973" y="27809"/>
              <a:ext cx="381987" cy="381987"/>
              <a:chOff x="0" y="0"/>
              <a:chExt cx="100346" cy="100346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45960" y="409796"/>
              <a:ext cx="381987" cy="381987"/>
              <a:chOff x="0" y="0"/>
              <a:chExt cx="100346" cy="100346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527947" y="0"/>
              <a:ext cx="381987" cy="381987"/>
              <a:chOff x="0" y="0"/>
              <a:chExt cx="100346" cy="100346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909933" y="381987"/>
              <a:ext cx="381987" cy="381987"/>
              <a:chOff x="0" y="0"/>
              <a:chExt cx="100346" cy="100346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291920" y="27809"/>
              <a:ext cx="381987" cy="381987"/>
              <a:chOff x="0" y="0"/>
              <a:chExt cx="100346" cy="100346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2673907" y="409796"/>
              <a:ext cx="381987" cy="381987"/>
              <a:chOff x="0" y="0"/>
              <a:chExt cx="100346" cy="10034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055894" y="0"/>
              <a:ext cx="381987" cy="381987"/>
              <a:chOff x="0" y="0"/>
              <a:chExt cx="100346" cy="100346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3437880" y="381987"/>
              <a:ext cx="381987" cy="381987"/>
              <a:chOff x="0" y="0"/>
              <a:chExt cx="100346" cy="100346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819867" y="27809"/>
              <a:ext cx="381987" cy="381987"/>
              <a:chOff x="0" y="0"/>
              <a:chExt cx="100346" cy="100346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201854" y="409796"/>
              <a:ext cx="381987" cy="381987"/>
              <a:chOff x="0" y="0"/>
              <a:chExt cx="100346" cy="100346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4583840" y="0"/>
              <a:ext cx="381987" cy="381987"/>
              <a:chOff x="0" y="0"/>
              <a:chExt cx="100346" cy="100346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4965827" y="381987"/>
              <a:ext cx="381987" cy="381987"/>
              <a:chOff x="0" y="0"/>
              <a:chExt cx="100346" cy="100346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5347814" y="27809"/>
              <a:ext cx="381987" cy="381987"/>
              <a:chOff x="0" y="0"/>
              <a:chExt cx="100346" cy="100346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5729800" y="409796"/>
              <a:ext cx="381987" cy="381987"/>
              <a:chOff x="0" y="0"/>
              <a:chExt cx="100346" cy="100346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6111787" y="0"/>
              <a:ext cx="381987" cy="381987"/>
              <a:chOff x="0" y="0"/>
              <a:chExt cx="100346" cy="100346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6493774" y="381987"/>
              <a:ext cx="381987" cy="381987"/>
              <a:chOff x="0" y="0"/>
              <a:chExt cx="100346" cy="100346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6875761" y="27809"/>
              <a:ext cx="381987" cy="381987"/>
              <a:chOff x="0" y="0"/>
              <a:chExt cx="100346" cy="100346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7257747" y="409796"/>
              <a:ext cx="381987" cy="381987"/>
              <a:chOff x="0" y="0"/>
              <a:chExt cx="100346" cy="100346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7639734" y="0"/>
              <a:ext cx="381987" cy="381987"/>
              <a:chOff x="0" y="0"/>
              <a:chExt cx="100346" cy="100346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8021721" y="381987"/>
              <a:ext cx="381987" cy="381987"/>
              <a:chOff x="0" y="0"/>
              <a:chExt cx="100346" cy="100346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8403707" y="27809"/>
              <a:ext cx="381987" cy="381987"/>
              <a:chOff x="0" y="0"/>
              <a:chExt cx="100346" cy="100346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8785694" y="409796"/>
              <a:ext cx="381987" cy="381987"/>
              <a:chOff x="0" y="0"/>
              <a:chExt cx="100346" cy="100346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9167681" y="0"/>
              <a:ext cx="381987" cy="381987"/>
              <a:chOff x="0" y="0"/>
              <a:chExt cx="100346" cy="100346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9549667" y="381987"/>
              <a:ext cx="381987" cy="381987"/>
              <a:chOff x="0" y="0"/>
              <a:chExt cx="100346" cy="100346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9931654" y="27809"/>
              <a:ext cx="381987" cy="381987"/>
              <a:chOff x="0" y="0"/>
              <a:chExt cx="100346" cy="100346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0313641" y="409796"/>
              <a:ext cx="381987" cy="381987"/>
              <a:chOff x="0" y="0"/>
              <a:chExt cx="100346" cy="100346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0695628" y="0"/>
              <a:ext cx="381987" cy="381987"/>
              <a:chOff x="0" y="0"/>
              <a:chExt cx="100346" cy="100346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1077614" y="381987"/>
              <a:ext cx="381987" cy="381987"/>
              <a:chOff x="0" y="0"/>
              <a:chExt cx="100346" cy="100346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1459601" y="27809"/>
              <a:ext cx="381987" cy="381987"/>
              <a:chOff x="0" y="0"/>
              <a:chExt cx="100346" cy="100346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1841588" y="409796"/>
              <a:ext cx="381987" cy="381987"/>
              <a:chOff x="0" y="0"/>
              <a:chExt cx="100346" cy="100346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2223574" y="0"/>
              <a:ext cx="381987" cy="381987"/>
              <a:chOff x="0" y="0"/>
              <a:chExt cx="100346" cy="100346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2605561" y="381987"/>
              <a:ext cx="381987" cy="381987"/>
              <a:chOff x="0" y="0"/>
              <a:chExt cx="100346" cy="100346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2987548" y="27809"/>
              <a:ext cx="381987" cy="381987"/>
              <a:chOff x="0" y="0"/>
              <a:chExt cx="100346" cy="100346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3369534" y="409796"/>
              <a:ext cx="381987" cy="381987"/>
              <a:chOff x="0" y="0"/>
              <a:chExt cx="100346" cy="100346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3751521" y="0"/>
              <a:ext cx="381987" cy="381987"/>
              <a:chOff x="0" y="0"/>
              <a:chExt cx="100346" cy="100346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4133508" y="381987"/>
              <a:ext cx="381987" cy="381987"/>
              <a:chOff x="0" y="0"/>
              <a:chExt cx="100346" cy="100346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4515494" y="27809"/>
              <a:ext cx="381987" cy="381987"/>
              <a:chOff x="0" y="0"/>
              <a:chExt cx="100346" cy="100346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4897481" y="409796"/>
              <a:ext cx="381987" cy="381987"/>
              <a:chOff x="0" y="0"/>
              <a:chExt cx="100346" cy="100346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5279468" y="0"/>
              <a:ext cx="381987" cy="381987"/>
              <a:chOff x="0" y="0"/>
              <a:chExt cx="100346" cy="100346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5661455" y="381987"/>
              <a:ext cx="381987" cy="381987"/>
              <a:chOff x="0" y="0"/>
              <a:chExt cx="100346" cy="100346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6043441" y="27809"/>
              <a:ext cx="381987" cy="381987"/>
              <a:chOff x="0" y="0"/>
              <a:chExt cx="100346" cy="100346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6425428" y="409796"/>
              <a:ext cx="381987" cy="381987"/>
              <a:chOff x="0" y="0"/>
              <a:chExt cx="100346" cy="100346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6807415" y="0"/>
              <a:ext cx="381987" cy="381987"/>
              <a:chOff x="0" y="0"/>
              <a:chExt cx="100346" cy="100346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17189401" y="381987"/>
              <a:ext cx="381987" cy="381987"/>
              <a:chOff x="0" y="0"/>
              <a:chExt cx="100346" cy="100346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7571388" y="27809"/>
              <a:ext cx="381987" cy="381987"/>
              <a:chOff x="0" y="0"/>
              <a:chExt cx="100346" cy="100346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17953375" y="409796"/>
              <a:ext cx="381987" cy="381987"/>
              <a:chOff x="0" y="0"/>
              <a:chExt cx="100346" cy="100346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18335361" y="0"/>
              <a:ext cx="381987" cy="381987"/>
              <a:chOff x="0" y="0"/>
              <a:chExt cx="100346" cy="100346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18717348" y="381987"/>
              <a:ext cx="381987" cy="381987"/>
              <a:chOff x="0" y="0"/>
              <a:chExt cx="100346" cy="100346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19099335" y="27809"/>
              <a:ext cx="381987" cy="381987"/>
              <a:chOff x="0" y="0"/>
              <a:chExt cx="100346" cy="100346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19481322" y="409796"/>
              <a:ext cx="381987" cy="381987"/>
              <a:chOff x="0" y="0"/>
              <a:chExt cx="100346" cy="100346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19863308" y="0"/>
              <a:ext cx="381987" cy="381987"/>
              <a:chOff x="0" y="0"/>
              <a:chExt cx="100346" cy="100346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0245295" y="381987"/>
              <a:ext cx="381987" cy="381987"/>
              <a:chOff x="0" y="0"/>
              <a:chExt cx="100346" cy="100346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0627282" y="27809"/>
              <a:ext cx="381987" cy="381987"/>
              <a:chOff x="0" y="0"/>
              <a:chExt cx="100346" cy="100346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1009268" y="409796"/>
              <a:ext cx="381987" cy="381987"/>
              <a:chOff x="0" y="0"/>
              <a:chExt cx="100346" cy="100346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21391255" y="0"/>
              <a:ext cx="381987" cy="381987"/>
              <a:chOff x="0" y="0"/>
              <a:chExt cx="100346" cy="100346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4" id="22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5" id="225"/>
            <p:cNvGrpSpPr/>
            <p:nvPr/>
          </p:nvGrpSpPr>
          <p:grpSpPr>
            <a:xfrm rot="0">
              <a:off x="21773242" y="381987"/>
              <a:ext cx="381987" cy="381987"/>
              <a:chOff x="0" y="0"/>
              <a:chExt cx="100346" cy="100346"/>
            </a:xfrm>
          </p:grpSpPr>
          <p:sp>
            <p:nvSpPr>
              <p:cNvPr name="Freeform 226" id="22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7" id="22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2155228" y="27809"/>
              <a:ext cx="381987" cy="381987"/>
              <a:chOff x="0" y="0"/>
              <a:chExt cx="100346" cy="100346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0" id="23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1" id="231"/>
            <p:cNvGrpSpPr/>
            <p:nvPr/>
          </p:nvGrpSpPr>
          <p:grpSpPr>
            <a:xfrm rot="0">
              <a:off x="22537215" y="409796"/>
              <a:ext cx="381987" cy="381987"/>
              <a:chOff x="0" y="0"/>
              <a:chExt cx="100346" cy="100346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3" id="23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22919202" y="0"/>
              <a:ext cx="381987" cy="381987"/>
              <a:chOff x="0" y="0"/>
              <a:chExt cx="100346" cy="100346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6" id="23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7" id="237"/>
            <p:cNvGrpSpPr/>
            <p:nvPr/>
          </p:nvGrpSpPr>
          <p:grpSpPr>
            <a:xfrm rot="0">
              <a:off x="23301188" y="381987"/>
              <a:ext cx="381987" cy="381987"/>
              <a:chOff x="0" y="0"/>
              <a:chExt cx="100346" cy="100346"/>
            </a:xfrm>
          </p:grpSpPr>
          <p:sp>
            <p:nvSpPr>
              <p:cNvPr name="Freeform 238" id="23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9" id="23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23683175" y="27809"/>
              <a:ext cx="381987" cy="381987"/>
              <a:chOff x="0" y="0"/>
              <a:chExt cx="100346" cy="100346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2" id="24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3" id="243"/>
            <p:cNvGrpSpPr/>
            <p:nvPr/>
          </p:nvGrpSpPr>
          <p:grpSpPr>
            <a:xfrm rot="0">
              <a:off x="24065162" y="409796"/>
              <a:ext cx="381987" cy="381987"/>
              <a:chOff x="0" y="0"/>
              <a:chExt cx="100346" cy="100346"/>
            </a:xfrm>
          </p:grpSpPr>
          <p:sp>
            <p:nvSpPr>
              <p:cNvPr name="Freeform 244" id="24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5" id="24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55813"/>
            <a:chOff x="0" y="0"/>
            <a:chExt cx="4576923" cy="2622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22107"/>
            </a:xfrm>
            <a:custGeom>
              <a:avLst/>
              <a:gdLst/>
              <a:ahLst/>
              <a:cxnLst/>
              <a:rect r="r" b="b" t="t" l="l"/>
              <a:pathLst>
                <a:path h="2622107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600278"/>
                  </a:lnTo>
                  <a:cubicBezTo>
                    <a:pt x="4576923" y="2612334"/>
                    <a:pt x="4567150" y="2622107"/>
                    <a:pt x="4555094" y="2622107"/>
                  </a:cubicBezTo>
                  <a:lnTo>
                    <a:pt x="21830" y="2622107"/>
                  </a:lnTo>
                  <a:cubicBezTo>
                    <a:pt x="9773" y="2622107"/>
                    <a:pt x="0" y="2612334"/>
                    <a:pt x="0" y="2600278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60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14043"/>
            <a:ext cx="1059353" cy="273298"/>
            <a:chOff x="0" y="0"/>
            <a:chExt cx="1412471" cy="3643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188053" y="6600459"/>
            <a:ext cx="333267" cy="1659456"/>
            <a:chOff x="0" y="0"/>
            <a:chExt cx="444356" cy="221260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-10800000">
            <a:off x="862066" y="1788055"/>
            <a:ext cx="333267" cy="1659456"/>
            <a:chOff x="0" y="0"/>
            <a:chExt cx="444356" cy="221260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B1818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sp>
        <p:nvSpPr>
          <p:cNvPr name="TextBox 42" id="42"/>
          <p:cNvSpPr txBox="true"/>
          <p:nvPr/>
        </p:nvSpPr>
        <p:spPr>
          <a:xfrm rot="0">
            <a:off x="9114579" y="2463204"/>
            <a:ext cx="7577013" cy="213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8"/>
              </a:lnSpc>
            </a:pPr>
            <a:r>
              <a:rPr lang="en-US" sz="9337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吗喽爱AI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624883" y="3497012"/>
            <a:ext cx="779962" cy="779962"/>
            <a:chOff x="0" y="0"/>
            <a:chExt cx="1039949" cy="103994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039949" cy="103994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222399" y="544802"/>
              <a:ext cx="506385" cy="0"/>
            </a:xfrm>
            <a:prstGeom prst="line">
              <a:avLst/>
            </a:prstGeom>
            <a:ln cap="flat" w="744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211861" y="2196239"/>
            <a:ext cx="7493824" cy="6753809"/>
          </a:xfrm>
          <a:custGeom>
            <a:avLst/>
            <a:gdLst/>
            <a:ahLst/>
            <a:cxnLst/>
            <a:rect r="r" b="b" t="t" l="l"/>
            <a:pathLst>
              <a:path h="6753809" w="7493824">
                <a:moveTo>
                  <a:pt x="0" y="0"/>
                </a:moveTo>
                <a:lnTo>
                  <a:pt x="7493824" y="0"/>
                </a:lnTo>
                <a:lnTo>
                  <a:pt x="7493824" y="6753809"/>
                </a:lnTo>
                <a:lnTo>
                  <a:pt x="0" y="675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9114579" y="3943180"/>
            <a:ext cx="7577013" cy="207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97"/>
              </a:lnSpc>
            </a:pPr>
            <a:r>
              <a:rPr lang="en-US" sz="9109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汇报结束，谢谢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114579" y="2627308"/>
            <a:ext cx="5501308" cy="43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</a:pPr>
            <a:r>
              <a:rPr lang="en-US" sz="2961" spc="44">
                <a:solidFill>
                  <a:srgbClr val="000000">
                    <a:alpha val="43922"/>
                  </a:srgbClr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THANKS FOR WATCHING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0" y="8916531"/>
            <a:ext cx="18335361" cy="1428750"/>
            <a:chOff x="0" y="0"/>
            <a:chExt cx="24447149" cy="1905000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384000" cy="1905000"/>
              <a:chOff x="0" y="0"/>
              <a:chExt cx="4816593" cy="37629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816592" cy="376296"/>
              </a:xfrm>
              <a:custGeom>
                <a:avLst/>
                <a:gdLst/>
                <a:ahLst/>
                <a:cxnLst/>
                <a:rect r="r" b="b" t="t" l="l"/>
                <a:pathLst>
                  <a:path h="3762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4816593" cy="4143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0"/>
              <a:ext cx="381987" cy="381987"/>
              <a:chOff x="0" y="0"/>
              <a:chExt cx="100346" cy="10034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381987" y="381987"/>
              <a:ext cx="381987" cy="381987"/>
              <a:chOff x="0" y="0"/>
              <a:chExt cx="100346" cy="10034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763973" y="27809"/>
              <a:ext cx="381987" cy="381987"/>
              <a:chOff x="0" y="0"/>
              <a:chExt cx="100346" cy="10034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45960" y="409796"/>
              <a:ext cx="381987" cy="381987"/>
              <a:chOff x="0" y="0"/>
              <a:chExt cx="100346" cy="100346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527947" y="0"/>
              <a:ext cx="381987" cy="381987"/>
              <a:chOff x="0" y="0"/>
              <a:chExt cx="100346" cy="100346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909933" y="381987"/>
              <a:ext cx="381987" cy="381987"/>
              <a:chOff x="0" y="0"/>
              <a:chExt cx="100346" cy="100346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2291920" y="27809"/>
              <a:ext cx="381987" cy="381987"/>
              <a:chOff x="0" y="0"/>
              <a:chExt cx="100346" cy="100346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2673907" y="409796"/>
              <a:ext cx="381987" cy="381987"/>
              <a:chOff x="0" y="0"/>
              <a:chExt cx="100346" cy="100346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3055894" y="0"/>
              <a:ext cx="381987" cy="381987"/>
              <a:chOff x="0" y="0"/>
              <a:chExt cx="100346" cy="100346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3437880" y="381987"/>
              <a:ext cx="381987" cy="381987"/>
              <a:chOff x="0" y="0"/>
              <a:chExt cx="100346" cy="100346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3819867" y="27809"/>
              <a:ext cx="381987" cy="381987"/>
              <a:chOff x="0" y="0"/>
              <a:chExt cx="100346" cy="10034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4201854" y="409796"/>
              <a:ext cx="381987" cy="381987"/>
              <a:chOff x="0" y="0"/>
              <a:chExt cx="100346" cy="10034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4583840" y="0"/>
              <a:ext cx="381987" cy="381987"/>
              <a:chOff x="0" y="0"/>
              <a:chExt cx="100346" cy="10034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4965827" y="381987"/>
              <a:ext cx="381987" cy="381987"/>
              <a:chOff x="0" y="0"/>
              <a:chExt cx="100346" cy="10034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5347814" y="27809"/>
              <a:ext cx="381987" cy="381987"/>
              <a:chOff x="0" y="0"/>
              <a:chExt cx="100346" cy="100346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5729800" y="409796"/>
              <a:ext cx="381987" cy="381987"/>
              <a:chOff x="0" y="0"/>
              <a:chExt cx="100346" cy="100346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6111787" y="0"/>
              <a:ext cx="381987" cy="381987"/>
              <a:chOff x="0" y="0"/>
              <a:chExt cx="100346" cy="100346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6493774" y="381987"/>
              <a:ext cx="381987" cy="381987"/>
              <a:chOff x="0" y="0"/>
              <a:chExt cx="100346" cy="100346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6875761" y="27809"/>
              <a:ext cx="381987" cy="381987"/>
              <a:chOff x="0" y="0"/>
              <a:chExt cx="100346" cy="100346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7257747" y="409796"/>
              <a:ext cx="381987" cy="381987"/>
              <a:chOff x="0" y="0"/>
              <a:chExt cx="100346" cy="100346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7639734" y="0"/>
              <a:ext cx="381987" cy="381987"/>
              <a:chOff x="0" y="0"/>
              <a:chExt cx="100346" cy="100346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8021721" y="381987"/>
              <a:ext cx="381987" cy="381987"/>
              <a:chOff x="0" y="0"/>
              <a:chExt cx="100346" cy="100346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0">
              <a:off x="8403707" y="27809"/>
              <a:ext cx="381987" cy="381987"/>
              <a:chOff x="0" y="0"/>
              <a:chExt cx="100346" cy="100346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8785694" y="409796"/>
              <a:ext cx="381987" cy="381987"/>
              <a:chOff x="0" y="0"/>
              <a:chExt cx="100346" cy="100346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9167681" y="0"/>
              <a:ext cx="381987" cy="381987"/>
              <a:chOff x="0" y="0"/>
              <a:chExt cx="100346" cy="100346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9549667" y="381987"/>
              <a:ext cx="381987" cy="381987"/>
              <a:chOff x="0" y="0"/>
              <a:chExt cx="100346" cy="100346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9931654" y="27809"/>
              <a:ext cx="381987" cy="381987"/>
              <a:chOff x="0" y="0"/>
              <a:chExt cx="100346" cy="100346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10313641" y="409796"/>
              <a:ext cx="381987" cy="381987"/>
              <a:chOff x="0" y="0"/>
              <a:chExt cx="100346" cy="100346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10695628" y="0"/>
              <a:ext cx="381987" cy="381987"/>
              <a:chOff x="0" y="0"/>
              <a:chExt cx="100346" cy="100346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0">
              <a:off x="11077614" y="381987"/>
              <a:ext cx="381987" cy="381987"/>
              <a:chOff x="0" y="0"/>
              <a:chExt cx="100346" cy="100346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0">
              <a:off x="11459601" y="27809"/>
              <a:ext cx="381987" cy="381987"/>
              <a:chOff x="0" y="0"/>
              <a:chExt cx="100346" cy="100346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11841588" y="409796"/>
              <a:ext cx="381987" cy="381987"/>
              <a:chOff x="0" y="0"/>
              <a:chExt cx="100346" cy="100346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0">
              <a:off x="12223574" y="0"/>
              <a:ext cx="381987" cy="381987"/>
              <a:chOff x="0" y="0"/>
              <a:chExt cx="100346" cy="100346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12605561" y="381987"/>
              <a:ext cx="381987" cy="381987"/>
              <a:chOff x="0" y="0"/>
              <a:chExt cx="100346" cy="100346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12987548" y="27809"/>
              <a:ext cx="381987" cy="381987"/>
              <a:chOff x="0" y="0"/>
              <a:chExt cx="100346" cy="100346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13369534" y="409796"/>
              <a:ext cx="381987" cy="381987"/>
              <a:chOff x="0" y="0"/>
              <a:chExt cx="100346" cy="100346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13751521" y="0"/>
              <a:ext cx="381987" cy="381987"/>
              <a:chOff x="0" y="0"/>
              <a:chExt cx="100346" cy="100346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0">
              <a:off x="14133508" y="381987"/>
              <a:ext cx="381987" cy="381987"/>
              <a:chOff x="0" y="0"/>
              <a:chExt cx="100346" cy="100346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9" id="169"/>
            <p:cNvGrpSpPr/>
            <p:nvPr/>
          </p:nvGrpSpPr>
          <p:grpSpPr>
            <a:xfrm rot="0">
              <a:off x="14515494" y="27809"/>
              <a:ext cx="381987" cy="381987"/>
              <a:chOff x="0" y="0"/>
              <a:chExt cx="100346" cy="100346"/>
            </a:xfrm>
          </p:grpSpPr>
          <p:sp>
            <p:nvSpPr>
              <p:cNvPr name="Freeform 170" id="17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1" id="17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2" id="172"/>
            <p:cNvGrpSpPr/>
            <p:nvPr/>
          </p:nvGrpSpPr>
          <p:grpSpPr>
            <a:xfrm rot="0">
              <a:off x="14897481" y="409796"/>
              <a:ext cx="381987" cy="381987"/>
              <a:chOff x="0" y="0"/>
              <a:chExt cx="100346" cy="100346"/>
            </a:xfrm>
          </p:grpSpPr>
          <p:sp>
            <p:nvSpPr>
              <p:cNvPr name="Freeform 173" id="17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4" id="17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5" id="175"/>
            <p:cNvGrpSpPr/>
            <p:nvPr/>
          </p:nvGrpSpPr>
          <p:grpSpPr>
            <a:xfrm rot="0">
              <a:off x="15279468" y="0"/>
              <a:ext cx="381987" cy="381987"/>
              <a:chOff x="0" y="0"/>
              <a:chExt cx="100346" cy="100346"/>
            </a:xfrm>
          </p:grpSpPr>
          <p:sp>
            <p:nvSpPr>
              <p:cNvPr name="Freeform 176" id="17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7" id="17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8" id="178"/>
            <p:cNvGrpSpPr/>
            <p:nvPr/>
          </p:nvGrpSpPr>
          <p:grpSpPr>
            <a:xfrm rot="0">
              <a:off x="15661455" y="381987"/>
              <a:ext cx="381987" cy="381987"/>
              <a:chOff x="0" y="0"/>
              <a:chExt cx="100346" cy="100346"/>
            </a:xfrm>
          </p:grpSpPr>
          <p:sp>
            <p:nvSpPr>
              <p:cNvPr name="Freeform 179" id="17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0" id="18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1" id="181"/>
            <p:cNvGrpSpPr/>
            <p:nvPr/>
          </p:nvGrpSpPr>
          <p:grpSpPr>
            <a:xfrm rot="0">
              <a:off x="16043441" y="27809"/>
              <a:ext cx="381987" cy="381987"/>
              <a:chOff x="0" y="0"/>
              <a:chExt cx="100346" cy="100346"/>
            </a:xfrm>
          </p:grpSpPr>
          <p:sp>
            <p:nvSpPr>
              <p:cNvPr name="Freeform 182" id="18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3" id="18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4" id="184"/>
            <p:cNvGrpSpPr/>
            <p:nvPr/>
          </p:nvGrpSpPr>
          <p:grpSpPr>
            <a:xfrm rot="0">
              <a:off x="16425428" y="409796"/>
              <a:ext cx="381987" cy="381987"/>
              <a:chOff x="0" y="0"/>
              <a:chExt cx="100346" cy="100346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6" id="18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7" id="187"/>
            <p:cNvGrpSpPr/>
            <p:nvPr/>
          </p:nvGrpSpPr>
          <p:grpSpPr>
            <a:xfrm rot="0">
              <a:off x="16807415" y="0"/>
              <a:ext cx="381987" cy="381987"/>
              <a:chOff x="0" y="0"/>
              <a:chExt cx="100346" cy="100346"/>
            </a:xfrm>
          </p:grpSpPr>
          <p:sp>
            <p:nvSpPr>
              <p:cNvPr name="Freeform 188" id="18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9" id="18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0" id="190"/>
            <p:cNvGrpSpPr/>
            <p:nvPr/>
          </p:nvGrpSpPr>
          <p:grpSpPr>
            <a:xfrm rot="0">
              <a:off x="17189401" y="381987"/>
              <a:ext cx="381987" cy="381987"/>
              <a:chOff x="0" y="0"/>
              <a:chExt cx="100346" cy="100346"/>
            </a:xfrm>
          </p:grpSpPr>
          <p:sp>
            <p:nvSpPr>
              <p:cNvPr name="Freeform 191" id="19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2" id="19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3" id="193"/>
            <p:cNvGrpSpPr/>
            <p:nvPr/>
          </p:nvGrpSpPr>
          <p:grpSpPr>
            <a:xfrm rot="0">
              <a:off x="17571388" y="27809"/>
              <a:ext cx="381987" cy="381987"/>
              <a:chOff x="0" y="0"/>
              <a:chExt cx="100346" cy="100346"/>
            </a:xfrm>
          </p:grpSpPr>
          <p:sp>
            <p:nvSpPr>
              <p:cNvPr name="Freeform 194" id="19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5" id="19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6" id="196"/>
            <p:cNvGrpSpPr/>
            <p:nvPr/>
          </p:nvGrpSpPr>
          <p:grpSpPr>
            <a:xfrm rot="0">
              <a:off x="17953375" y="409796"/>
              <a:ext cx="381987" cy="381987"/>
              <a:chOff x="0" y="0"/>
              <a:chExt cx="100346" cy="100346"/>
            </a:xfrm>
          </p:grpSpPr>
          <p:sp>
            <p:nvSpPr>
              <p:cNvPr name="Freeform 197" id="19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8" id="19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9" id="199"/>
            <p:cNvGrpSpPr/>
            <p:nvPr/>
          </p:nvGrpSpPr>
          <p:grpSpPr>
            <a:xfrm rot="0">
              <a:off x="18335361" y="0"/>
              <a:ext cx="381987" cy="381987"/>
              <a:chOff x="0" y="0"/>
              <a:chExt cx="100346" cy="100346"/>
            </a:xfrm>
          </p:grpSpPr>
          <p:sp>
            <p:nvSpPr>
              <p:cNvPr name="Freeform 200" id="20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1" id="20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2" id="202"/>
            <p:cNvGrpSpPr/>
            <p:nvPr/>
          </p:nvGrpSpPr>
          <p:grpSpPr>
            <a:xfrm rot="0">
              <a:off x="18717348" y="381987"/>
              <a:ext cx="381987" cy="381987"/>
              <a:chOff x="0" y="0"/>
              <a:chExt cx="100346" cy="100346"/>
            </a:xfrm>
          </p:grpSpPr>
          <p:sp>
            <p:nvSpPr>
              <p:cNvPr name="Freeform 203" id="20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4" id="20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5" id="205"/>
            <p:cNvGrpSpPr/>
            <p:nvPr/>
          </p:nvGrpSpPr>
          <p:grpSpPr>
            <a:xfrm rot="0">
              <a:off x="19099335" y="27809"/>
              <a:ext cx="381987" cy="381987"/>
              <a:chOff x="0" y="0"/>
              <a:chExt cx="100346" cy="100346"/>
            </a:xfrm>
          </p:grpSpPr>
          <p:sp>
            <p:nvSpPr>
              <p:cNvPr name="Freeform 206" id="20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7" id="20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8" id="208"/>
            <p:cNvGrpSpPr/>
            <p:nvPr/>
          </p:nvGrpSpPr>
          <p:grpSpPr>
            <a:xfrm rot="0">
              <a:off x="19481322" y="409796"/>
              <a:ext cx="381987" cy="381987"/>
              <a:chOff x="0" y="0"/>
              <a:chExt cx="100346" cy="100346"/>
            </a:xfrm>
          </p:grpSpPr>
          <p:sp>
            <p:nvSpPr>
              <p:cNvPr name="Freeform 209" id="20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0" id="21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1" id="211"/>
            <p:cNvGrpSpPr/>
            <p:nvPr/>
          </p:nvGrpSpPr>
          <p:grpSpPr>
            <a:xfrm rot="0">
              <a:off x="19863308" y="0"/>
              <a:ext cx="381987" cy="381987"/>
              <a:chOff x="0" y="0"/>
              <a:chExt cx="100346" cy="100346"/>
            </a:xfrm>
          </p:grpSpPr>
          <p:sp>
            <p:nvSpPr>
              <p:cNvPr name="Freeform 212" id="21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3" id="21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4" id="214"/>
            <p:cNvGrpSpPr/>
            <p:nvPr/>
          </p:nvGrpSpPr>
          <p:grpSpPr>
            <a:xfrm rot="0">
              <a:off x="20245295" y="381987"/>
              <a:ext cx="381987" cy="381987"/>
              <a:chOff x="0" y="0"/>
              <a:chExt cx="100346" cy="100346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6" id="21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7" id="217"/>
            <p:cNvGrpSpPr/>
            <p:nvPr/>
          </p:nvGrpSpPr>
          <p:grpSpPr>
            <a:xfrm rot="0">
              <a:off x="20627282" y="27809"/>
              <a:ext cx="381987" cy="381987"/>
              <a:chOff x="0" y="0"/>
              <a:chExt cx="100346" cy="100346"/>
            </a:xfrm>
          </p:grpSpPr>
          <p:sp>
            <p:nvSpPr>
              <p:cNvPr name="Freeform 218" id="21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9" id="21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0" id="220"/>
            <p:cNvGrpSpPr/>
            <p:nvPr/>
          </p:nvGrpSpPr>
          <p:grpSpPr>
            <a:xfrm rot="0">
              <a:off x="21009268" y="409796"/>
              <a:ext cx="381987" cy="381987"/>
              <a:chOff x="0" y="0"/>
              <a:chExt cx="100346" cy="100346"/>
            </a:xfrm>
          </p:grpSpPr>
          <p:sp>
            <p:nvSpPr>
              <p:cNvPr name="Freeform 221" id="22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2" id="22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3" id="223"/>
            <p:cNvGrpSpPr/>
            <p:nvPr/>
          </p:nvGrpSpPr>
          <p:grpSpPr>
            <a:xfrm rot="0">
              <a:off x="21391255" y="0"/>
              <a:ext cx="381987" cy="381987"/>
              <a:chOff x="0" y="0"/>
              <a:chExt cx="100346" cy="100346"/>
            </a:xfrm>
          </p:grpSpPr>
          <p:sp>
            <p:nvSpPr>
              <p:cNvPr name="Freeform 224" id="22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5" id="22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6" id="226"/>
            <p:cNvGrpSpPr/>
            <p:nvPr/>
          </p:nvGrpSpPr>
          <p:grpSpPr>
            <a:xfrm rot="0">
              <a:off x="21773242" y="381987"/>
              <a:ext cx="381987" cy="381987"/>
              <a:chOff x="0" y="0"/>
              <a:chExt cx="100346" cy="100346"/>
            </a:xfrm>
          </p:grpSpPr>
          <p:sp>
            <p:nvSpPr>
              <p:cNvPr name="Freeform 227" id="22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8" id="22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9" id="229"/>
            <p:cNvGrpSpPr/>
            <p:nvPr/>
          </p:nvGrpSpPr>
          <p:grpSpPr>
            <a:xfrm rot="0">
              <a:off x="22155228" y="27809"/>
              <a:ext cx="381987" cy="381987"/>
              <a:chOff x="0" y="0"/>
              <a:chExt cx="100346" cy="100346"/>
            </a:xfrm>
          </p:grpSpPr>
          <p:sp>
            <p:nvSpPr>
              <p:cNvPr name="Freeform 230" id="23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1" id="23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2" id="232"/>
            <p:cNvGrpSpPr/>
            <p:nvPr/>
          </p:nvGrpSpPr>
          <p:grpSpPr>
            <a:xfrm rot="0">
              <a:off x="22537215" y="409796"/>
              <a:ext cx="381987" cy="381987"/>
              <a:chOff x="0" y="0"/>
              <a:chExt cx="100346" cy="100346"/>
            </a:xfrm>
          </p:grpSpPr>
          <p:sp>
            <p:nvSpPr>
              <p:cNvPr name="Freeform 233" id="23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4" id="23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5" id="235"/>
            <p:cNvGrpSpPr/>
            <p:nvPr/>
          </p:nvGrpSpPr>
          <p:grpSpPr>
            <a:xfrm rot="0">
              <a:off x="22919202" y="0"/>
              <a:ext cx="381987" cy="381987"/>
              <a:chOff x="0" y="0"/>
              <a:chExt cx="100346" cy="100346"/>
            </a:xfrm>
          </p:grpSpPr>
          <p:sp>
            <p:nvSpPr>
              <p:cNvPr name="Freeform 236" id="23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7" id="23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8" id="238"/>
            <p:cNvGrpSpPr/>
            <p:nvPr/>
          </p:nvGrpSpPr>
          <p:grpSpPr>
            <a:xfrm rot="0">
              <a:off x="23301188" y="381987"/>
              <a:ext cx="381987" cy="381987"/>
              <a:chOff x="0" y="0"/>
              <a:chExt cx="100346" cy="100346"/>
            </a:xfrm>
          </p:grpSpPr>
          <p:sp>
            <p:nvSpPr>
              <p:cNvPr name="Freeform 239" id="23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0" id="24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1" id="241"/>
            <p:cNvGrpSpPr/>
            <p:nvPr/>
          </p:nvGrpSpPr>
          <p:grpSpPr>
            <a:xfrm rot="0">
              <a:off x="23683175" y="27809"/>
              <a:ext cx="381987" cy="381987"/>
              <a:chOff x="0" y="0"/>
              <a:chExt cx="100346" cy="100346"/>
            </a:xfrm>
          </p:grpSpPr>
          <p:sp>
            <p:nvSpPr>
              <p:cNvPr name="Freeform 242" id="24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3" id="24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4" id="244"/>
            <p:cNvGrpSpPr/>
            <p:nvPr/>
          </p:nvGrpSpPr>
          <p:grpSpPr>
            <a:xfrm rot="0">
              <a:off x="24065162" y="409796"/>
              <a:ext cx="381987" cy="381987"/>
              <a:chOff x="0" y="0"/>
              <a:chExt cx="100346" cy="100346"/>
            </a:xfrm>
          </p:grpSpPr>
          <p:sp>
            <p:nvSpPr>
              <p:cNvPr name="Freeform 245" id="24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6" id="24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299719"/>
            <a:chOff x="0" y="0"/>
            <a:chExt cx="4576923" cy="2449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449309"/>
            </a:xfrm>
            <a:custGeom>
              <a:avLst/>
              <a:gdLst/>
              <a:ahLst/>
              <a:cxnLst/>
              <a:rect r="r" b="b" t="t" l="l"/>
              <a:pathLst>
                <a:path h="244930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427479"/>
                  </a:lnTo>
                  <a:cubicBezTo>
                    <a:pt x="4576923" y="2439535"/>
                    <a:pt x="4567150" y="2449309"/>
                    <a:pt x="4555094" y="2449309"/>
                  </a:cubicBezTo>
                  <a:lnTo>
                    <a:pt x="21830" y="2449309"/>
                  </a:lnTo>
                  <a:cubicBezTo>
                    <a:pt x="9773" y="2449309"/>
                    <a:pt x="0" y="2439535"/>
                    <a:pt x="0" y="2427479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487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14043"/>
            <a:ext cx="1059353" cy="273298"/>
            <a:chOff x="0" y="0"/>
            <a:chExt cx="1412471" cy="36439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7000152" y="1840294"/>
            <a:ext cx="333267" cy="1659456"/>
            <a:chOff x="0" y="0"/>
            <a:chExt cx="444356" cy="221260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284937" y="4515960"/>
            <a:ext cx="4536495" cy="1058031"/>
            <a:chOff x="0" y="0"/>
            <a:chExt cx="6048660" cy="1410708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048660" cy="1410708"/>
              <a:chOff x="0" y="0"/>
              <a:chExt cx="1339996" cy="31252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339996" cy="312522"/>
              </a:xfrm>
              <a:custGeom>
                <a:avLst/>
                <a:gdLst/>
                <a:ahLst/>
                <a:cxnLst/>
                <a:rect r="r" b="b" t="t" l="l"/>
                <a:pathLst>
                  <a:path h="312522" w="1339996">
                    <a:moveTo>
                      <a:pt x="18260" y="0"/>
                    </a:moveTo>
                    <a:lnTo>
                      <a:pt x="1321736" y="0"/>
                    </a:lnTo>
                    <a:cubicBezTo>
                      <a:pt x="1326579" y="0"/>
                      <a:pt x="1331223" y="1924"/>
                      <a:pt x="1334648" y="5348"/>
                    </a:cubicBezTo>
                    <a:cubicBezTo>
                      <a:pt x="1338072" y="8773"/>
                      <a:pt x="1339996" y="13417"/>
                      <a:pt x="1339996" y="18260"/>
                    </a:cubicBezTo>
                    <a:lnTo>
                      <a:pt x="1339996" y="294262"/>
                    </a:lnTo>
                    <a:cubicBezTo>
                      <a:pt x="1339996" y="299105"/>
                      <a:pt x="1338072" y="303750"/>
                      <a:pt x="1334648" y="307174"/>
                    </a:cubicBezTo>
                    <a:cubicBezTo>
                      <a:pt x="1331223" y="310599"/>
                      <a:pt x="1326579" y="312522"/>
                      <a:pt x="1321736" y="312522"/>
                    </a:cubicBezTo>
                    <a:lnTo>
                      <a:pt x="18260" y="312522"/>
                    </a:lnTo>
                    <a:cubicBezTo>
                      <a:pt x="8175" y="312522"/>
                      <a:pt x="0" y="304347"/>
                      <a:pt x="0" y="294262"/>
                    </a:cubicBezTo>
                    <a:lnTo>
                      <a:pt x="0" y="18260"/>
                    </a:lnTo>
                    <a:cubicBezTo>
                      <a:pt x="0" y="13417"/>
                      <a:pt x="1924" y="8773"/>
                      <a:pt x="5348" y="5348"/>
                    </a:cubicBezTo>
                    <a:cubicBezTo>
                      <a:pt x="8773" y="1924"/>
                      <a:pt x="13417" y="0"/>
                      <a:pt x="18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1339996" cy="34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557536" y="-241377"/>
              <a:ext cx="4933589" cy="1483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38"/>
                </a:lnSpc>
              </a:pPr>
              <a:r>
                <a:rPr lang="en-US" sz="5299">
                  <a:solidFill>
                    <a:srgbClr val="000000"/>
                  </a:solidFill>
                  <a:latin typeface="可画书写苍劲体-简"/>
                  <a:ea typeface="可画书写苍劲体-简"/>
                  <a:cs typeface="可画书写苍劲体-简"/>
                  <a:sym typeface="可画书写苍劲体-简"/>
                </a:rPr>
                <a:t>01.AI概述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4937" y="6269316"/>
            <a:ext cx="4536495" cy="1058031"/>
            <a:chOff x="0" y="0"/>
            <a:chExt cx="6048660" cy="141070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6048660" cy="1410708"/>
              <a:chOff x="0" y="0"/>
              <a:chExt cx="1339996" cy="31252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39996" cy="312522"/>
              </a:xfrm>
              <a:custGeom>
                <a:avLst/>
                <a:gdLst/>
                <a:ahLst/>
                <a:cxnLst/>
                <a:rect r="r" b="b" t="t" l="l"/>
                <a:pathLst>
                  <a:path h="312522" w="1339996">
                    <a:moveTo>
                      <a:pt x="18260" y="0"/>
                    </a:moveTo>
                    <a:lnTo>
                      <a:pt x="1321736" y="0"/>
                    </a:lnTo>
                    <a:cubicBezTo>
                      <a:pt x="1326579" y="0"/>
                      <a:pt x="1331223" y="1924"/>
                      <a:pt x="1334648" y="5348"/>
                    </a:cubicBezTo>
                    <a:cubicBezTo>
                      <a:pt x="1338072" y="8773"/>
                      <a:pt x="1339996" y="13417"/>
                      <a:pt x="1339996" y="18260"/>
                    </a:cubicBezTo>
                    <a:lnTo>
                      <a:pt x="1339996" y="294262"/>
                    </a:lnTo>
                    <a:cubicBezTo>
                      <a:pt x="1339996" y="299105"/>
                      <a:pt x="1338072" y="303750"/>
                      <a:pt x="1334648" y="307174"/>
                    </a:cubicBezTo>
                    <a:cubicBezTo>
                      <a:pt x="1331223" y="310599"/>
                      <a:pt x="1326579" y="312522"/>
                      <a:pt x="1321736" y="312522"/>
                    </a:cubicBezTo>
                    <a:lnTo>
                      <a:pt x="18260" y="312522"/>
                    </a:lnTo>
                    <a:cubicBezTo>
                      <a:pt x="8175" y="312522"/>
                      <a:pt x="0" y="304347"/>
                      <a:pt x="0" y="294262"/>
                    </a:cubicBezTo>
                    <a:lnTo>
                      <a:pt x="0" y="18260"/>
                    </a:lnTo>
                    <a:cubicBezTo>
                      <a:pt x="0" y="13417"/>
                      <a:pt x="1924" y="8773"/>
                      <a:pt x="5348" y="5348"/>
                    </a:cubicBezTo>
                    <a:cubicBezTo>
                      <a:pt x="8773" y="1924"/>
                      <a:pt x="13417" y="0"/>
                      <a:pt x="18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1339996" cy="341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557536" y="-241377"/>
              <a:ext cx="4933589" cy="1483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38"/>
                </a:lnSpc>
              </a:pPr>
              <a:r>
                <a:rPr lang="en-US" sz="5299">
                  <a:solidFill>
                    <a:srgbClr val="FF9315"/>
                  </a:solidFill>
                  <a:latin typeface="可画书写苍劲体-简"/>
                  <a:ea typeface="可画书写苍劲体-简"/>
                  <a:cs typeface="可画书写苍劲体-简"/>
                  <a:sym typeface="可画书写苍劲体-简"/>
                </a:rPr>
                <a:t>02.技术基础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524978" y="4515960"/>
            <a:ext cx="4536495" cy="1058180"/>
            <a:chOff x="0" y="0"/>
            <a:chExt cx="6048660" cy="1410907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6048660" cy="1410907"/>
              <a:chOff x="0" y="0"/>
              <a:chExt cx="1339996" cy="31256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39996" cy="312567"/>
              </a:xfrm>
              <a:custGeom>
                <a:avLst/>
                <a:gdLst/>
                <a:ahLst/>
                <a:cxnLst/>
                <a:rect r="r" b="b" t="t" l="l"/>
                <a:pathLst>
                  <a:path h="312567" w="1339996">
                    <a:moveTo>
                      <a:pt x="18260" y="0"/>
                    </a:moveTo>
                    <a:lnTo>
                      <a:pt x="1321736" y="0"/>
                    </a:lnTo>
                    <a:cubicBezTo>
                      <a:pt x="1326579" y="0"/>
                      <a:pt x="1331223" y="1924"/>
                      <a:pt x="1334648" y="5348"/>
                    </a:cubicBezTo>
                    <a:cubicBezTo>
                      <a:pt x="1338072" y="8773"/>
                      <a:pt x="1339996" y="13417"/>
                      <a:pt x="1339996" y="18260"/>
                    </a:cubicBezTo>
                    <a:lnTo>
                      <a:pt x="1339996" y="294307"/>
                    </a:lnTo>
                    <a:cubicBezTo>
                      <a:pt x="1339996" y="299150"/>
                      <a:pt x="1338072" y="303794"/>
                      <a:pt x="1334648" y="307218"/>
                    </a:cubicBezTo>
                    <a:cubicBezTo>
                      <a:pt x="1331223" y="310643"/>
                      <a:pt x="1326579" y="312567"/>
                      <a:pt x="1321736" y="312567"/>
                    </a:cubicBezTo>
                    <a:lnTo>
                      <a:pt x="18260" y="312567"/>
                    </a:lnTo>
                    <a:cubicBezTo>
                      <a:pt x="8175" y="312567"/>
                      <a:pt x="0" y="304391"/>
                      <a:pt x="0" y="294307"/>
                    </a:cubicBezTo>
                    <a:lnTo>
                      <a:pt x="0" y="18260"/>
                    </a:lnTo>
                    <a:cubicBezTo>
                      <a:pt x="0" y="13417"/>
                      <a:pt x="1924" y="8773"/>
                      <a:pt x="5348" y="5348"/>
                    </a:cubicBezTo>
                    <a:cubicBezTo>
                      <a:pt x="8773" y="1924"/>
                      <a:pt x="13417" y="0"/>
                      <a:pt x="18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39996" cy="341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557536" y="-241377"/>
              <a:ext cx="4933589" cy="148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38"/>
                </a:lnSpc>
              </a:pPr>
              <a:r>
                <a:rPr lang="en-US" sz="5299">
                  <a:solidFill>
                    <a:srgbClr val="FF9315"/>
                  </a:solidFill>
                  <a:latin typeface="可画书写苍劲体-简"/>
                  <a:ea typeface="可画书写苍劲体-简"/>
                  <a:cs typeface="可画书写苍劲体-简"/>
                  <a:sym typeface="可画书写苍劲体-简"/>
                </a:rPr>
                <a:t>03.案例研究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524978" y="6269316"/>
            <a:ext cx="4536495" cy="1058180"/>
            <a:chOff x="0" y="0"/>
            <a:chExt cx="6048660" cy="141090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6048660" cy="1410907"/>
              <a:chOff x="0" y="0"/>
              <a:chExt cx="1339996" cy="31256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39996" cy="312567"/>
              </a:xfrm>
              <a:custGeom>
                <a:avLst/>
                <a:gdLst/>
                <a:ahLst/>
                <a:cxnLst/>
                <a:rect r="r" b="b" t="t" l="l"/>
                <a:pathLst>
                  <a:path h="312567" w="1339996">
                    <a:moveTo>
                      <a:pt x="18260" y="0"/>
                    </a:moveTo>
                    <a:lnTo>
                      <a:pt x="1321736" y="0"/>
                    </a:lnTo>
                    <a:cubicBezTo>
                      <a:pt x="1326579" y="0"/>
                      <a:pt x="1331223" y="1924"/>
                      <a:pt x="1334648" y="5348"/>
                    </a:cubicBezTo>
                    <a:cubicBezTo>
                      <a:pt x="1338072" y="8773"/>
                      <a:pt x="1339996" y="13417"/>
                      <a:pt x="1339996" y="18260"/>
                    </a:cubicBezTo>
                    <a:lnTo>
                      <a:pt x="1339996" y="294307"/>
                    </a:lnTo>
                    <a:cubicBezTo>
                      <a:pt x="1339996" y="299150"/>
                      <a:pt x="1338072" y="303794"/>
                      <a:pt x="1334648" y="307218"/>
                    </a:cubicBezTo>
                    <a:cubicBezTo>
                      <a:pt x="1331223" y="310643"/>
                      <a:pt x="1326579" y="312567"/>
                      <a:pt x="1321736" y="312567"/>
                    </a:cubicBezTo>
                    <a:lnTo>
                      <a:pt x="18260" y="312567"/>
                    </a:lnTo>
                    <a:cubicBezTo>
                      <a:pt x="8175" y="312567"/>
                      <a:pt x="0" y="304391"/>
                      <a:pt x="0" y="294307"/>
                    </a:cubicBezTo>
                    <a:lnTo>
                      <a:pt x="0" y="18260"/>
                    </a:lnTo>
                    <a:cubicBezTo>
                      <a:pt x="0" y="13417"/>
                      <a:pt x="1924" y="8773"/>
                      <a:pt x="5348" y="5348"/>
                    </a:cubicBezTo>
                    <a:cubicBezTo>
                      <a:pt x="8773" y="1924"/>
                      <a:pt x="13417" y="0"/>
                      <a:pt x="18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39996" cy="341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557536" y="-241377"/>
              <a:ext cx="4933589" cy="148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38"/>
                </a:lnSpc>
              </a:pPr>
              <a:r>
                <a:rPr lang="en-US" sz="5299">
                  <a:solidFill>
                    <a:srgbClr val="000000"/>
                  </a:solidFill>
                  <a:latin typeface="可画书写苍劲体-简"/>
                  <a:ea typeface="可画书写苍劲体-简"/>
                  <a:cs typeface="可画书写苍劲体-简"/>
                  <a:sym typeface="可画书写苍劲体-简"/>
                </a:rPr>
                <a:t>04.未来展望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5762953" y="2670413"/>
            <a:ext cx="3734318" cy="113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0"/>
              </a:lnSpc>
            </a:pPr>
            <a:r>
              <a:rPr lang="en-US" sz="4961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CONTENTS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9278397" y="3220098"/>
            <a:ext cx="573704" cy="573704"/>
            <a:chOff x="0" y="0"/>
            <a:chExt cx="764939" cy="764939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764939" cy="764939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54" id="54"/>
            <p:cNvSpPr/>
            <p:nvPr/>
          </p:nvSpPr>
          <p:spPr>
            <a:xfrm>
              <a:off x="163586" y="400731"/>
              <a:ext cx="372473" cy="0"/>
            </a:xfrm>
            <a:prstGeom prst="line">
              <a:avLst/>
            </a:prstGeom>
            <a:ln cap="flat" w="54785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0" y="8916531"/>
            <a:ext cx="18335361" cy="1428750"/>
            <a:chOff x="0" y="0"/>
            <a:chExt cx="24447149" cy="1905000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24384000" cy="1905000"/>
              <a:chOff x="0" y="0"/>
              <a:chExt cx="4816593" cy="37629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816592" cy="376296"/>
              </a:xfrm>
              <a:custGeom>
                <a:avLst/>
                <a:gdLst/>
                <a:ahLst/>
                <a:cxnLst/>
                <a:rect r="r" b="b" t="t" l="l"/>
                <a:pathLst>
                  <a:path h="3762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4816593" cy="4143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381987" cy="381987"/>
              <a:chOff x="0" y="0"/>
              <a:chExt cx="100346" cy="10034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381987" y="381987"/>
              <a:ext cx="381987" cy="381987"/>
              <a:chOff x="0" y="0"/>
              <a:chExt cx="100346" cy="100346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763973" y="27809"/>
              <a:ext cx="381987" cy="381987"/>
              <a:chOff x="0" y="0"/>
              <a:chExt cx="100346" cy="100346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45960" y="409796"/>
              <a:ext cx="381987" cy="381987"/>
              <a:chOff x="0" y="0"/>
              <a:chExt cx="100346" cy="10034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527947" y="0"/>
              <a:ext cx="381987" cy="381987"/>
              <a:chOff x="0" y="0"/>
              <a:chExt cx="100346" cy="100346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1909933" y="381987"/>
              <a:ext cx="381987" cy="381987"/>
              <a:chOff x="0" y="0"/>
              <a:chExt cx="100346" cy="100346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2291920" y="27809"/>
              <a:ext cx="381987" cy="381987"/>
              <a:chOff x="0" y="0"/>
              <a:chExt cx="100346" cy="100346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2673907" y="409796"/>
              <a:ext cx="381987" cy="381987"/>
              <a:chOff x="0" y="0"/>
              <a:chExt cx="100346" cy="100346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055894" y="0"/>
              <a:ext cx="381987" cy="381987"/>
              <a:chOff x="0" y="0"/>
              <a:chExt cx="100346" cy="10034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3437880" y="381987"/>
              <a:ext cx="381987" cy="381987"/>
              <a:chOff x="0" y="0"/>
              <a:chExt cx="100346" cy="10034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3819867" y="27809"/>
              <a:ext cx="381987" cy="381987"/>
              <a:chOff x="0" y="0"/>
              <a:chExt cx="100346" cy="10034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4201854" y="409796"/>
              <a:ext cx="381987" cy="381987"/>
              <a:chOff x="0" y="0"/>
              <a:chExt cx="100346" cy="10034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4583840" y="0"/>
              <a:ext cx="381987" cy="381987"/>
              <a:chOff x="0" y="0"/>
              <a:chExt cx="100346" cy="10034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4965827" y="381987"/>
              <a:ext cx="381987" cy="381987"/>
              <a:chOff x="0" y="0"/>
              <a:chExt cx="100346" cy="10034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347814" y="27809"/>
              <a:ext cx="381987" cy="381987"/>
              <a:chOff x="0" y="0"/>
              <a:chExt cx="100346" cy="10034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729800" y="409796"/>
              <a:ext cx="381987" cy="381987"/>
              <a:chOff x="0" y="0"/>
              <a:chExt cx="100346" cy="10034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6111787" y="0"/>
              <a:ext cx="381987" cy="381987"/>
              <a:chOff x="0" y="0"/>
              <a:chExt cx="100346" cy="10034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6493774" y="381987"/>
              <a:ext cx="381987" cy="381987"/>
              <a:chOff x="0" y="0"/>
              <a:chExt cx="100346" cy="100346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6875761" y="27809"/>
              <a:ext cx="381987" cy="381987"/>
              <a:chOff x="0" y="0"/>
              <a:chExt cx="100346" cy="100346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7257747" y="409796"/>
              <a:ext cx="381987" cy="381987"/>
              <a:chOff x="0" y="0"/>
              <a:chExt cx="100346" cy="100346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7639734" y="0"/>
              <a:ext cx="381987" cy="381987"/>
              <a:chOff x="0" y="0"/>
              <a:chExt cx="100346" cy="100346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8021721" y="381987"/>
              <a:ext cx="381987" cy="381987"/>
              <a:chOff x="0" y="0"/>
              <a:chExt cx="100346" cy="100346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8403707" y="27809"/>
              <a:ext cx="381987" cy="381987"/>
              <a:chOff x="0" y="0"/>
              <a:chExt cx="100346" cy="100346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8785694" y="409796"/>
              <a:ext cx="381987" cy="381987"/>
              <a:chOff x="0" y="0"/>
              <a:chExt cx="100346" cy="100346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9167681" y="0"/>
              <a:ext cx="381987" cy="381987"/>
              <a:chOff x="0" y="0"/>
              <a:chExt cx="100346" cy="100346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9549667" y="381987"/>
              <a:ext cx="381987" cy="381987"/>
              <a:chOff x="0" y="0"/>
              <a:chExt cx="100346" cy="100346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9931654" y="27809"/>
              <a:ext cx="381987" cy="381987"/>
              <a:chOff x="0" y="0"/>
              <a:chExt cx="100346" cy="100346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0313641" y="409796"/>
              <a:ext cx="381987" cy="381987"/>
              <a:chOff x="0" y="0"/>
              <a:chExt cx="100346" cy="10034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0695628" y="0"/>
              <a:ext cx="381987" cy="381987"/>
              <a:chOff x="0" y="0"/>
              <a:chExt cx="100346" cy="100346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1077614" y="381987"/>
              <a:ext cx="381987" cy="381987"/>
              <a:chOff x="0" y="0"/>
              <a:chExt cx="100346" cy="100346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1459601" y="27809"/>
              <a:ext cx="381987" cy="381987"/>
              <a:chOff x="0" y="0"/>
              <a:chExt cx="100346" cy="100346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1841588" y="409796"/>
              <a:ext cx="381987" cy="381987"/>
              <a:chOff x="0" y="0"/>
              <a:chExt cx="100346" cy="100346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2223574" y="0"/>
              <a:ext cx="381987" cy="381987"/>
              <a:chOff x="0" y="0"/>
              <a:chExt cx="100346" cy="100346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2605561" y="381987"/>
              <a:ext cx="381987" cy="381987"/>
              <a:chOff x="0" y="0"/>
              <a:chExt cx="100346" cy="100346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2987548" y="27809"/>
              <a:ext cx="381987" cy="381987"/>
              <a:chOff x="0" y="0"/>
              <a:chExt cx="100346" cy="100346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3369534" y="409796"/>
              <a:ext cx="381987" cy="381987"/>
              <a:chOff x="0" y="0"/>
              <a:chExt cx="100346" cy="100346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3751521" y="0"/>
              <a:ext cx="381987" cy="381987"/>
              <a:chOff x="0" y="0"/>
              <a:chExt cx="100346" cy="100346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4133508" y="381987"/>
              <a:ext cx="381987" cy="381987"/>
              <a:chOff x="0" y="0"/>
              <a:chExt cx="100346" cy="100346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4515494" y="27809"/>
              <a:ext cx="381987" cy="381987"/>
              <a:chOff x="0" y="0"/>
              <a:chExt cx="100346" cy="100346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4897481" y="409796"/>
              <a:ext cx="381987" cy="381987"/>
              <a:chOff x="0" y="0"/>
              <a:chExt cx="100346" cy="100346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5279468" y="0"/>
              <a:ext cx="381987" cy="381987"/>
              <a:chOff x="0" y="0"/>
              <a:chExt cx="100346" cy="100346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15661455" y="381987"/>
              <a:ext cx="381987" cy="381987"/>
              <a:chOff x="0" y="0"/>
              <a:chExt cx="100346" cy="100346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6043441" y="27809"/>
              <a:ext cx="381987" cy="381987"/>
              <a:chOff x="0" y="0"/>
              <a:chExt cx="100346" cy="100346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6425428" y="409796"/>
              <a:ext cx="381987" cy="381987"/>
              <a:chOff x="0" y="0"/>
              <a:chExt cx="100346" cy="100346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16807415" y="0"/>
              <a:ext cx="381987" cy="381987"/>
              <a:chOff x="0" y="0"/>
              <a:chExt cx="100346" cy="100346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7189401" y="381987"/>
              <a:ext cx="381987" cy="381987"/>
              <a:chOff x="0" y="0"/>
              <a:chExt cx="100346" cy="100346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17571388" y="27809"/>
              <a:ext cx="381987" cy="381987"/>
              <a:chOff x="0" y="0"/>
              <a:chExt cx="100346" cy="100346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17953375" y="409796"/>
              <a:ext cx="381987" cy="381987"/>
              <a:chOff x="0" y="0"/>
              <a:chExt cx="100346" cy="100346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18335361" y="0"/>
              <a:ext cx="381987" cy="381987"/>
              <a:chOff x="0" y="0"/>
              <a:chExt cx="100346" cy="100346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8717348" y="381987"/>
              <a:ext cx="381987" cy="381987"/>
              <a:chOff x="0" y="0"/>
              <a:chExt cx="100346" cy="100346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19099335" y="27809"/>
              <a:ext cx="381987" cy="381987"/>
              <a:chOff x="0" y="0"/>
              <a:chExt cx="100346" cy="100346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19481322" y="409796"/>
              <a:ext cx="381987" cy="381987"/>
              <a:chOff x="0" y="0"/>
              <a:chExt cx="100346" cy="100346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19863308" y="0"/>
              <a:ext cx="381987" cy="381987"/>
              <a:chOff x="0" y="0"/>
              <a:chExt cx="100346" cy="100346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20245295" y="381987"/>
              <a:ext cx="381987" cy="381987"/>
              <a:chOff x="0" y="0"/>
              <a:chExt cx="100346" cy="100346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1" id="221"/>
            <p:cNvGrpSpPr/>
            <p:nvPr/>
          </p:nvGrpSpPr>
          <p:grpSpPr>
            <a:xfrm rot="0">
              <a:off x="20627282" y="27809"/>
              <a:ext cx="381987" cy="381987"/>
              <a:chOff x="0" y="0"/>
              <a:chExt cx="100346" cy="100346"/>
            </a:xfrm>
          </p:grpSpPr>
          <p:sp>
            <p:nvSpPr>
              <p:cNvPr name="Freeform 222" id="22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3" id="22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21009268" y="409796"/>
              <a:ext cx="381987" cy="381987"/>
              <a:chOff x="0" y="0"/>
              <a:chExt cx="100346" cy="100346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6" id="22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7" id="227"/>
            <p:cNvGrpSpPr/>
            <p:nvPr/>
          </p:nvGrpSpPr>
          <p:grpSpPr>
            <a:xfrm rot="0">
              <a:off x="21391255" y="0"/>
              <a:ext cx="381987" cy="381987"/>
              <a:chOff x="0" y="0"/>
              <a:chExt cx="100346" cy="100346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21773242" y="381987"/>
              <a:ext cx="381987" cy="381987"/>
              <a:chOff x="0" y="0"/>
              <a:chExt cx="100346" cy="100346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22155228" y="27809"/>
              <a:ext cx="381987" cy="381987"/>
              <a:chOff x="0" y="0"/>
              <a:chExt cx="100346" cy="100346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22537215" y="409796"/>
              <a:ext cx="381987" cy="381987"/>
              <a:chOff x="0" y="0"/>
              <a:chExt cx="100346" cy="100346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8" id="23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9" id="239"/>
            <p:cNvGrpSpPr/>
            <p:nvPr/>
          </p:nvGrpSpPr>
          <p:grpSpPr>
            <a:xfrm rot="0">
              <a:off x="22919202" y="0"/>
              <a:ext cx="381987" cy="381987"/>
              <a:chOff x="0" y="0"/>
              <a:chExt cx="100346" cy="100346"/>
            </a:xfrm>
          </p:grpSpPr>
          <p:sp>
            <p:nvSpPr>
              <p:cNvPr name="Freeform 240" id="24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1" id="24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23301188" y="381987"/>
              <a:ext cx="381987" cy="381987"/>
              <a:chOff x="0" y="0"/>
              <a:chExt cx="100346" cy="100346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4" id="24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5" id="245"/>
            <p:cNvGrpSpPr/>
            <p:nvPr/>
          </p:nvGrpSpPr>
          <p:grpSpPr>
            <a:xfrm rot="0">
              <a:off x="23683175" y="27809"/>
              <a:ext cx="381987" cy="381987"/>
              <a:chOff x="0" y="0"/>
              <a:chExt cx="100346" cy="100346"/>
            </a:xfrm>
          </p:grpSpPr>
          <p:sp>
            <p:nvSpPr>
              <p:cNvPr name="Freeform 246" id="24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7" id="24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24065162" y="409796"/>
              <a:ext cx="381987" cy="381987"/>
              <a:chOff x="0" y="0"/>
              <a:chExt cx="100346" cy="100346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50" id="25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51" id="251"/>
          <p:cNvSpPr/>
          <p:nvPr/>
        </p:nvSpPr>
        <p:spPr>
          <a:xfrm flipH="true" flipV="false" rot="0">
            <a:off x="11061473" y="1592685"/>
            <a:ext cx="7097587" cy="7962910"/>
          </a:xfrm>
          <a:custGeom>
            <a:avLst/>
            <a:gdLst/>
            <a:ahLst/>
            <a:cxnLst/>
            <a:rect r="r" b="b" t="t" l="l"/>
            <a:pathLst>
              <a:path h="7962910" w="7097587">
                <a:moveTo>
                  <a:pt x="7097587" y="0"/>
                </a:moveTo>
                <a:lnTo>
                  <a:pt x="0" y="0"/>
                </a:lnTo>
                <a:lnTo>
                  <a:pt x="0" y="7962911"/>
                </a:lnTo>
                <a:lnTo>
                  <a:pt x="7097587" y="7962911"/>
                </a:lnTo>
                <a:lnTo>
                  <a:pt x="7097587" y="0"/>
                </a:lnTo>
                <a:close/>
              </a:path>
            </a:pathLst>
          </a:custGeom>
          <a:blipFill>
            <a:blip r:embed="rId2"/>
            <a:stretch>
              <a:fillRect l="0" t="-149" r="0" b="0"/>
            </a:stretch>
          </a:blipFill>
        </p:spPr>
      </p:sp>
      <p:sp>
        <p:nvSpPr>
          <p:cNvPr name="TextBox 252" id="252"/>
          <p:cNvSpPr txBox="true"/>
          <p:nvPr/>
        </p:nvSpPr>
        <p:spPr>
          <a:xfrm rot="0">
            <a:off x="1387024" y="1977372"/>
            <a:ext cx="5082617" cy="196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98"/>
              </a:lnSpc>
            </a:pPr>
            <a:r>
              <a:rPr lang="en-US" sz="8610" spc="826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目录大纲</a:t>
            </a:r>
          </a:p>
        </p:txBody>
      </p:sp>
      <p:grpSp>
        <p:nvGrpSpPr>
          <p:cNvPr name="Group 253" id="253"/>
          <p:cNvGrpSpPr/>
          <p:nvPr/>
        </p:nvGrpSpPr>
        <p:grpSpPr>
          <a:xfrm rot="0">
            <a:off x="695433" y="7327347"/>
            <a:ext cx="333267" cy="1217393"/>
            <a:chOff x="0" y="0"/>
            <a:chExt cx="444356" cy="1623191"/>
          </a:xfrm>
        </p:grpSpPr>
        <p:grpSp>
          <p:nvGrpSpPr>
            <p:cNvPr name="Group 254" id="254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255" id="2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6" id="256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57" id="257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258" id="2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9" id="259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60" id="260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261" id="2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2" id="262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678" y="383386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9041885" y="7681578"/>
            <a:ext cx="954258" cy="954258"/>
            <a:chOff x="0" y="0"/>
            <a:chExt cx="1272344" cy="1272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2344" cy="1272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75857" lIns="75857" bIns="75857" rIns="75857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39046" y="334104"/>
              <a:ext cx="594251" cy="604137"/>
            </a:xfrm>
            <a:custGeom>
              <a:avLst/>
              <a:gdLst/>
              <a:ahLst/>
              <a:cxnLst/>
              <a:rect r="r" b="b" t="t" l="l"/>
              <a:pathLst>
                <a:path h="604137" w="594251">
                  <a:moveTo>
                    <a:pt x="0" y="0"/>
                  </a:moveTo>
                  <a:lnTo>
                    <a:pt x="594251" y="0"/>
                  </a:lnTo>
                  <a:lnTo>
                    <a:pt x="594251" y="604136"/>
                  </a:lnTo>
                  <a:lnTo>
                    <a:pt x="0" y="604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41885" y="6048395"/>
            <a:ext cx="954258" cy="954258"/>
            <a:chOff x="0" y="0"/>
            <a:chExt cx="1272344" cy="127234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272344" cy="127234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315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75857" lIns="75857" bIns="75857" rIns="75857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29295" y="329295"/>
              <a:ext cx="613753" cy="613753"/>
            </a:xfrm>
            <a:custGeom>
              <a:avLst/>
              <a:gdLst/>
              <a:ahLst/>
              <a:cxnLst/>
              <a:rect r="r" b="b" t="t" l="l"/>
              <a:pathLst>
                <a:path h="613753" w="613753">
                  <a:moveTo>
                    <a:pt x="0" y="0"/>
                  </a:moveTo>
                  <a:lnTo>
                    <a:pt x="613754" y="0"/>
                  </a:lnTo>
                  <a:lnTo>
                    <a:pt x="613754" y="613754"/>
                  </a:lnTo>
                  <a:lnTo>
                    <a:pt x="0" y="6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186103" y="3234401"/>
            <a:ext cx="6692920" cy="6406563"/>
          </a:xfrm>
          <a:custGeom>
            <a:avLst/>
            <a:gdLst/>
            <a:ahLst/>
            <a:cxnLst/>
            <a:rect r="r" b="b" t="t" l="l"/>
            <a:pathLst>
              <a:path h="6406563" w="6692920">
                <a:moveTo>
                  <a:pt x="0" y="0"/>
                </a:moveTo>
                <a:lnTo>
                  <a:pt x="6692920" y="0"/>
                </a:lnTo>
                <a:lnTo>
                  <a:pt x="6692920" y="6406564"/>
                </a:lnTo>
                <a:lnTo>
                  <a:pt x="0" y="6406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163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8757343" y="5378831"/>
            <a:ext cx="8115300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996951" y="2978007"/>
            <a:ext cx="1142882" cy="354294"/>
          </a:xfrm>
          <a:custGeom>
            <a:avLst/>
            <a:gdLst/>
            <a:ahLst/>
            <a:cxnLst/>
            <a:rect r="r" b="b" t="t" l="l"/>
            <a:pathLst>
              <a:path h="354294" w="1142882">
                <a:moveTo>
                  <a:pt x="0" y="0"/>
                </a:moveTo>
                <a:lnTo>
                  <a:pt x="1142882" y="0"/>
                </a:lnTo>
                <a:lnTo>
                  <a:pt x="1142882" y="354294"/>
                </a:lnTo>
                <a:lnTo>
                  <a:pt x="0" y="354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30525" y="1578382"/>
            <a:ext cx="6748773" cy="277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6"/>
              </a:lnSpc>
            </a:pPr>
            <a:r>
              <a:rPr lang="en-US" sz="5569" spc="278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AI大厂们画的饼消化好了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73703" y="6137645"/>
            <a:ext cx="6376038" cy="48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1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应用：AI语言助手，AI角色交流，AI智能教育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73703" y="7626184"/>
            <a:ext cx="6376038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4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关键特性：大规模数据训练、深度学习、自然语言处理（NLP）能力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57343" y="3624987"/>
            <a:ext cx="8115300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19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语言模型是对语言数据进行统计分析和模式识别的算法或系统，它能够捕捉语言的规律性，用于各种语言任务。它是人工智能领域的一个重要分支，对于实现人机交互和理解自然语言具有重要意义。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57343" y="2360760"/>
            <a:ext cx="4416257" cy="105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4614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什么是语言大模型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16763" y="531393"/>
            <a:ext cx="562738" cy="562738"/>
            <a:chOff x="0" y="0"/>
            <a:chExt cx="750318" cy="75031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1557222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AI概述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1" id="221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22" id="22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3" id="22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6" id="22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7" id="227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36" id="236"/>
          <p:cNvSpPr txBox="true"/>
          <p:nvPr/>
        </p:nvSpPr>
        <p:spPr>
          <a:xfrm rot="0">
            <a:off x="3234217" y="-193074"/>
            <a:ext cx="997772" cy="15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6594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01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16763" y="531393"/>
            <a:ext cx="562738" cy="562738"/>
            <a:chOff x="0" y="0"/>
            <a:chExt cx="750318" cy="75031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5" id="115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16" id="11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7" id="11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8" id="118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9" id="139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2" id="142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43" id="14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4" id="14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5" id="145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7" id="157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58" id="15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9" id="15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0" id="160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3" id="163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64" id="16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5" id="16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6" id="166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67" id="16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8" id="16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9" id="169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70" id="17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1" id="17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2" id="172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173" id="17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4" id="17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5" id="175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176" id="17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7" id="17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8" id="178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179" id="17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0" id="18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1" id="181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182" id="18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3" id="18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4" id="184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185" id="18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6" id="18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7" id="187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188" id="18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9" id="18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0" id="190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191" id="19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2" id="19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3" id="193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194" id="19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5" id="19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6" id="196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197" id="19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8" id="19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9" id="199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00" id="20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1" id="20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2" id="202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03" id="20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4" id="20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5" id="205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06" id="20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7" id="20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8" id="208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09" id="20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0" id="21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1" id="211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12" id="21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3" id="21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4" id="214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15" id="21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6" id="21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17" id="217"/>
          <p:cNvSpPr/>
          <p:nvPr/>
        </p:nvSpPr>
        <p:spPr>
          <a:xfrm flipH="false" flipV="false" rot="0">
            <a:off x="11084528" y="3231196"/>
            <a:ext cx="6115414" cy="6428819"/>
          </a:xfrm>
          <a:custGeom>
            <a:avLst/>
            <a:gdLst/>
            <a:ahLst/>
            <a:cxnLst/>
            <a:rect r="r" b="b" t="t" l="l"/>
            <a:pathLst>
              <a:path h="6428819" w="6115414">
                <a:moveTo>
                  <a:pt x="0" y="0"/>
                </a:moveTo>
                <a:lnTo>
                  <a:pt x="6115415" y="0"/>
                </a:lnTo>
                <a:lnTo>
                  <a:pt x="6115415" y="6428819"/>
                </a:lnTo>
                <a:lnTo>
                  <a:pt x="0" y="6428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8" id="218"/>
          <p:cNvSpPr txBox="true"/>
          <p:nvPr/>
        </p:nvSpPr>
        <p:spPr>
          <a:xfrm rot="0">
            <a:off x="1557222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发展历程</a:t>
            </a:r>
          </a:p>
        </p:txBody>
      </p:sp>
      <p:sp>
        <p:nvSpPr>
          <p:cNvPr name="TextBox 219" id="219"/>
          <p:cNvSpPr txBox="true"/>
          <p:nvPr/>
        </p:nvSpPr>
        <p:spPr>
          <a:xfrm rot="0">
            <a:off x="11027035" y="1519720"/>
            <a:ext cx="6232265" cy="235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5931" spc="296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每天复盘，追加进度</a:t>
            </a:r>
          </a:p>
        </p:txBody>
      </p:sp>
      <p:sp>
        <p:nvSpPr>
          <p:cNvPr name="TextBox 220" id="220"/>
          <p:cNvSpPr txBox="true"/>
          <p:nvPr/>
        </p:nvSpPr>
        <p:spPr>
          <a:xfrm rot="0">
            <a:off x="1028700" y="1434632"/>
            <a:ext cx="9226909" cy="794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3"/>
              </a:lnSpc>
            </a:pPr>
            <a:r>
              <a:rPr lang="en-US" sz="2457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2017年：Transformer模型的诞生！</a:t>
            </a:r>
          </a:p>
          <a:p>
            <a:pPr algn="l">
              <a:lnSpc>
                <a:spcPts val="3450"/>
              </a:lnSpc>
            </a:pPr>
            <a:r>
              <a:rPr lang="en-US" sz="1916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这个时期，OpenAI、Google、Facebook等公司开始深入探索基于Transformer的模型。</a:t>
            </a:r>
          </a:p>
          <a:p>
            <a:pPr algn="l">
              <a:lnSpc>
                <a:spcPts val="3450"/>
              </a:lnSpc>
            </a:pPr>
          </a:p>
          <a:p>
            <a:pPr algn="l">
              <a:lnSpc>
                <a:spcPts val="4423"/>
              </a:lnSpc>
            </a:pPr>
            <a:r>
              <a:rPr lang="en-US" sz="2457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2019年：GPT-2</a:t>
            </a:r>
          </a:p>
          <a:p>
            <a:pPr algn="l">
              <a:lnSpc>
                <a:spcPts val="3450"/>
              </a:lnSpc>
            </a:pPr>
            <a:r>
              <a:rPr lang="en-US" sz="1916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OpenAI推出了GPT-2，这是一个基于Transformer的生成型语言模型，其参数量达到15亿.</a:t>
            </a:r>
          </a:p>
          <a:p>
            <a:pPr algn="l">
              <a:lnSpc>
                <a:spcPts val="3450"/>
              </a:lnSpc>
            </a:pPr>
          </a:p>
          <a:p>
            <a:pPr algn="l">
              <a:lnSpc>
                <a:spcPts val="4418"/>
              </a:lnSpc>
            </a:pPr>
            <a:r>
              <a:rPr lang="en-US" sz="2454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2020年：GPT-3</a:t>
            </a:r>
          </a:p>
          <a:p>
            <a:pPr algn="l">
              <a:lnSpc>
                <a:spcPts val="3450"/>
              </a:lnSpc>
            </a:pPr>
            <a:r>
              <a:rPr lang="en-US" sz="1916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GPT-3是OpenAI推出的又一突破性语言模型，拥有1750亿参数。</a:t>
            </a:r>
          </a:p>
          <a:p>
            <a:pPr algn="l">
              <a:lnSpc>
                <a:spcPts val="3450"/>
              </a:lnSpc>
            </a:pPr>
          </a:p>
          <a:p>
            <a:pPr algn="l">
              <a:lnSpc>
                <a:spcPts val="4423"/>
              </a:lnSpc>
            </a:pPr>
            <a:r>
              <a:rPr lang="en-US" sz="2457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2022年：ChatGPT的发布</a:t>
            </a:r>
          </a:p>
          <a:p>
            <a:pPr algn="l">
              <a:lnSpc>
                <a:spcPts val="3450"/>
              </a:lnSpc>
            </a:pPr>
            <a:r>
              <a:rPr lang="en-US" sz="1916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OpenAI发布了ChatGPT（基于GPT-3.5的变种），通过Fine-tuning和Reinforcement Learning from Human Feedback (RLHF)的训练。</a:t>
            </a:r>
          </a:p>
          <a:p>
            <a:pPr algn="l">
              <a:lnSpc>
                <a:spcPts val="3450"/>
              </a:lnSpc>
            </a:pPr>
          </a:p>
          <a:p>
            <a:pPr algn="l">
              <a:lnSpc>
                <a:spcPts val="4423"/>
              </a:lnSpc>
            </a:pPr>
            <a:r>
              <a:rPr lang="en-US" sz="2457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2023年：GPT-4的发布与ChatGPT的进化</a:t>
            </a:r>
          </a:p>
          <a:p>
            <a:pPr algn="l">
              <a:lnSpc>
                <a:spcPts val="3450"/>
              </a:lnSpc>
            </a:pPr>
            <a:r>
              <a:rPr lang="en-US" sz="1916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GPT-4的发布进一步提升了模型的推理能力、多模态支持（图像理解）和生成能力。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678" y="331187"/>
            <a:ext cx="17378006" cy="9299719"/>
            <a:chOff x="0" y="0"/>
            <a:chExt cx="4576923" cy="2449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449309"/>
            </a:xfrm>
            <a:custGeom>
              <a:avLst/>
              <a:gdLst/>
              <a:ahLst/>
              <a:cxnLst/>
              <a:rect r="r" b="b" t="t" l="l"/>
              <a:pathLst>
                <a:path h="244930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427479"/>
                  </a:lnTo>
                  <a:cubicBezTo>
                    <a:pt x="4576923" y="2439535"/>
                    <a:pt x="4567150" y="2449309"/>
                    <a:pt x="4555094" y="2449309"/>
                  </a:cubicBezTo>
                  <a:lnTo>
                    <a:pt x="21830" y="2449309"/>
                  </a:lnTo>
                  <a:cubicBezTo>
                    <a:pt x="9773" y="2449309"/>
                    <a:pt x="0" y="2439535"/>
                    <a:pt x="0" y="2427479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576923" cy="25445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74186" y="-311988"/>
            <a:ext cx="1511325" cy="174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81"/>
              </a:lnSpc>
            </a:pPr>
            <a:r>
              <a:rPr lang="en-US" sz="7656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6783895" y="2076251"/>
            <a:ext cx="593770" cy="593770"/>
            <a:chOff x="0" y="0"/>
            <a:chExt cx="791694" cy="79169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91694" cy="79169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sp>
          <p:nvSpPr>
            <p:cNvPr name="AutoShape 21" id="21"/>
            <p:cNvSpPr/>
            <p:nvPr/>
          </p:nvSpPr>
          <p:spPr>
            <a:xfrm>
              <a:off x="169308" y="414747"/>
              <a:ext cx="385501" cy="0"/>
            </a:xfrm>
            <a:prstGeom prst="line">
              <a:avLst/>
            </a:prstGeom>
            <a:ln cap="flat" w="5670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7000152" y="1840294"/>
            <a:ext cx="333267" cy="1659456"/>
            <a:chOff x="0" y="0"/>
            <a:chExt cx="444356" cy="221260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5400000">
            <a:off x="1691794" y="7547103"/>
            <a:ext cx="333267" cy="1659456"/>
            <a:chOff x="0" y="0"/>
            <a:chExt cx="444356" cy="221260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589417"/>
              <a:ext cx="444356" cy="44435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444356" cy="44435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768252"/>
              <a:ext cx="444356" cy="44435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178835"/>
              <a:ext cx="444356" cy="444356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190500" y="85725"/>
                <a:ext cx="431800" cy="536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39"/>
                  </a:lnSpc>
                </a:pPr>
              </a:p>
            </p:txBody>
          </p:sp>
        </p:grpSp>
      </p:grpSp>
      <p:sp>
        <p:nvSpPr>
          <p:cNvPr name="Freeform 48" id="48"/>
          <p:cNvSpPr/>
          <p:nvPr/>
        </p:nvSpPr>
        <p:spPr>
          <a:xfrm flipH="false" flipV="false" rot="0">
            <a:off x="11868707" y="4225925"/>
            <a:ext cx="5964296" cy="5032375"/>
          </a:xfrm>
          <a:custGeom>
            <a:avLst/>
            <a:gdLst/>
            <a:ahLst/>
            <a:cxnLst/>
            <a:rect r="r" b="b" t="t" l="l"/>
            <a:pathLst>
              <a:path h="5032375" w="5964296">
                <a:moveTo>
                  <a:pt x="0" y="0"/>
                </a:moveTo>
                <a:lnTo>
                  <a:pt x="5964296" y="0"/>
                </a:lnTo>
                <a:lnTo>
                  <a:pt x="5964296" y="5032375"/>
                </a:lnTo>
                <a:lnTo>
                  <a:pt x="0" y="503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0" y="8916531"/>
            <a:ext cx="18335361" cy="1428750"/>
            <a:chOff x="0" y="0"/>
            <a:chExt cx="24447149" cy="1905000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24384000" cy="1905000"/>
              <a:chOff x="0" y="0"/>
              <a:chExt cx="4816593" cy="37629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4816592" cy="376296"/>
              </a:xfrm>
              <a:custGeom>
                <a:avLst/>
                <a:gdLst/>
                <a:ahLst/>
                <a:cxnLst/>
                <a:rect r="r" b="b" t="t" l="l"/>
                <a:pathLst>
                  <a:path h="376296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76296"/>
                    </a:lnTo>
                    <a:lnTo>
                      <a:pt x="0" y="376296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4816593" cy="4143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0"/>
              <a:ext cx="381987" cy="381987"/>
              <a:chOff x="0" y="0"/>
              <a:chExt cx="100346" cy="10034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81987" y="381987"/>
              <a:ext cx="381987" cy="381987"/>
              <a:chOff x="0" y="0"/>
              <a:chExt cx="100346" cy="10034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763973" y="27809"/>
              <a:ext cx="381987" cy="381987"/>
              <a:chOff x="0" y="0"/>
              <a:chExt cx="100346" cy="10034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45960" y="409796"/>
              <a:ext cx="381987" cy="381987"/>
              <a:chOff x="0" y="0"/>
              <a:chExt cx="100346" cy="100346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527947" y="0"/>
              <a:ext cx="381987" cy="381987"/>
              <a:chOff x="0" y="0"/>
              <a:chExt cx="100346" cy="100346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909933" y="381987"/>
              <a:ext cx="381987" cy="381987"/>
              <a:chOff x="0" y="0"/>
              <a:chExt cx="100346" cy="10034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2291920" y="27809"/>
              <a:ext cx="381987" cy="381987"/>
              <a:chOff x="0" y="0"/>
              <a:chExt cx="100346" cy="100346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2673907" y="409796"/>
              <a:ext cx="381987" cy="381987"/>
              <a:chOff x="0" y="0"/>
              <a:chExt cx="100346" cy="100346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3055894" y="0"/>
              <a:ext cx="381987" cy="381987"/>
              <a:chOff x="0" y="0"/>
              <a:chExt cx="100346" cy="100346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3437880" y="381987"/>
              <a:ext cx="381987" cy="381987"/>
              <a:chOff x="0" y="0"/>
              <a:chExt cx="100346" cy="100346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3819867" y="27809"/>
              <a:ext cx="381987" cy="381987"/>
              <a:chOff x="0" y="0"/>
              <a:chExt cx="100346" cy="100346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4201854" y="409796"/>
              <a:ext cx="381987" cy="381987"/>
              <a:chOff x="0" y="0"/>
              <a:chExt cx="100346" cy="100346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4583840" y="0"/>
              <a:ext cx="381987" cy="381987"/>
              <a:chOff x="0" y="0"/>
              <a:chExt cx="100346" cy="100346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4965827" y="381987"/>
              <a:ext cx="381987" cy="381987"/>
              <a:chOff x="0" y="0"/>
              <a:chExt cx="100346" cy="100346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5347814" y="27809"/>
              <a:ext cx="381987" cy="381987"/>
              <a:chOff x="0" y="0"/>
              <a:chExt cx="100346" cy="100346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729800" y="409796"/>
              <a:ext cx="381987" cy="381987"/>
              <a:chOff x="0" y="0"/>
              <a:chExt cx="100346" cy="100346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6111787" y="0"/>
              <a:ext cx="381987" cy="381987"/>
              <a:chOff x="0" y="0"/>
              <a:chExt cx="100346" cy="10034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493774" y="381987"/>
              <a:ext cx="381987" cy="381987"/>
              <a:chOff x="0" y="0"/>
              <a:chExt cx="100346" cy="10034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6875761" y="27809"/>
              <a:ext cx="381987" cy="381987"/>
              <a:chOff x="0" y="0"/>
              <a:chExt cx="100346" cy="10034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7257747" y="409796"/>
              <a:ext cx="381987" cy="381987"/>
              <a:chOff x="0" y="0"/>
              <a:chExt cx="100346" cy="100346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7639734" y="0"/>
              <a:ext cx="381987" cy="381987"/>
              <a:chOff x="0" y="0"/>
              <a:chExt cx="100346" cy="100346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8021721" y="381987"/>
              <a:ext cx="381987" cy="381987"/>
              <a:chOff x="0" y="0"/>
              <a:chExt cx="100346" cy="100346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8403707" y="27809"/>
              <a:ext cx="381987" cy="381987"/>
              <a:chOff x="0" y="0"/>
              <a:chExt cx="100346" cy="100346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8785694" y="409796"/>
              <a:ext cx="381987" cy="381987"/>
              <a:chOff x="0" y="0"/>
              <a:chExt cx="100346" cy="100346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9167681" y="0"/>
              <a:ext cx="381987" cy="381987"/>
              <a:chOff x="0" y="0"/>
              <a:chExt cx="100346" cy="100346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9549667" y="381987"/>
              <a:ext cx="381987" cy="381987"/>
              <a:chOff x="0" y="0"/>
              <a:chExt cx="100346" cy="100346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9931654" y="27809"/>
              <a:ext cx="381987" cy="381987"/>
              <a:chOff x="0" y="0"/>
              <a:chExt cx="100346" cy="100346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0313641" y="409796"/>
              <a:ext cx="381987" cy="381987"/>
              <a:chOff x="0" y="0"/>
              <a:chExt cx="100346" cy="100346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10695628" y="0"/>
              <a:ext cx="381987" cy="381987"/>
              <a:chOff x="0" y="0"/>
              <a:chExt cx="100346" cy="100346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1077614" y="381987"/>
              <a:ext cx="381987" cy="381987"/>
              <a:chOff x="0" y="0"/>
              <a:chExt cx="100346" cy="100346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1459601" y="27809"/>
              <a:ext cx="381987" cy="381987"/>
              <a:chOff x="0" y="0"/>
              <a:chExt cx="100346" cy="100346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1841588" y="409796"/>
              <a:ext cx="381987" cy="381987"/>
              <a:chOff x="0" y="0"/>
              <a:chExt cx="100346" cy="100346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2223574" y="0"/>
              <a:ext cx="381987" cy="381987"/>
              <a:chOff x="0" y="0"/>
              <a:chExt cx="100346" cy="100346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2605561" y="381987"/>
              <a:ext cx="381987" cy="381987"/>
              <a:chOff x="0" y="0"/>
              <a:chExt cx="100346" cy="100346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2987548" y="27809"/>
              <a:ext cx="381987" cy="381987"/>
              <a:chOff x="0" y="0"/>
              <a:chExt cx="100346" cy="100346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3369534" y="409796"/>
              <a:ext cx="381987" cy="381987"/>
              <a:chOff x="0" y="0"/>
              <a:chExt cx="100346" cy="100346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3751521" y="0"/>
              <a:ext cx="381987" cy="381987"/>
              <a:chOff x="0" y="0"/>
              <a:chExt cx="100346" cy="100346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4133508" y="381987"/>
              <a:ext cx="381987" cy="381987"/>
              <a:chOff x="0" y="0"/>
              <a:chExt cx="100346" cy="100346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4515494" y="27809"/>
              <a:ext cx="381987" cy="381987"/>
              <a:chOff x="0" y="0"/>
              <a:chExt cx="100346" cy="100346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4897481" y="409796"/>
              <a:ext cx="381987" cy="381987"/>
              <a:chOff x="0" y="0"/>
              <a:chExt cx="100346" cy="100346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5279468" y="0"/>
              <a:ext cx="381987" cy="381987"/>
              <a:chOff x="0" y="0"/>
              <a:chExt cx="100346" cy="100346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5661455" y="381987"/>
              <a:ext cx="381987" cy="381987"/>
              <a:chOff x="0" y="0"/>
              <a:chExt cx="100346" cy="100346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6043441" y="27809"/>
              <a:ext cx="381987" cy="381987"/>
              <a:chOff x="0" y="0"/>
              <a:chExt cx="100346" cy="100346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16425428" y="409796"/>
              <a:ext cx="381987" cy="381987"/>
              <a:chOff x="0" y="0"/>
              <a:chExt cx="100346" cy="100346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6807415" y="0"/>
              <a:ext cx="381987" cy="381987"/>
              <a:chOff x="0" y="0"/>
              <a:chExt cx="100346" cy="100346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7189401" y="381987"/>
              <a:ext cx="381987" cy="381987"/>
              <a:chOff x="0" y="0"/>
              <a:chExt cx="100346" cy="100346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17571388" y="27809"/>
              <a:ext cx="381987" cy="381987"/>
              <a:chOff x="0" y="0"/>
              <a:chExt cx="100346" cy="100346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7953375" y="409796"/>
              <a:ext cx="381987" cy="381987"/>
              <a:chOff x="0" y="0"/>
              <a:chExt cx="100346" cy="100346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18335361" y="0"/>
              <a:ext cx="381987" cy="381987"/>
              <a:chOff x="0" y="0"/>
              <a:chExt cx="100346" cy="100346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18717348" y="381987"/>
              <a:ext cx="381987" cy="381987"/>
              <a:chOff x="0" y="0"/>
              <a:chExt cx="100346" cy="100346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19099335" y="27809"/>
              <a:ext cx="381987" cy="381987"/>
              <a:chOff x="0" y="0"/>
              <a:chExt cx="100346" cy="100346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9481322" y="409796"/>
              <a:ext cx="381987" cy="381987"/>
              <a:chOff x="0" y="0"/>
              <a:chExt cx="100346" cy="100346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19863308" y="0"/>
              <a:ext cx="381987" cy="381987"/>
              <a:chOff x="0" y="0"/>
              <a:chExt cx="100346" cy="100346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20245295" y="381987"/>
              <a:ext cx="381987" cy="381987"/>
              <a:chOff x="0" y="0"/>
              <a:chExt cx="100346" cy="100346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20627282" y="27809"/>
              <a:ext cx="381987" cy="381987"/>
              <a:chOff x="0" y="0"/>
              <a:chExt cx="100346" cy="100346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21009268" y="409796"/>
              <a:ext cx="381987" cy="381987"/>
              <a:chOff x="0" y="0"/>
              <a:chExt cx="100346" cy="100346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1" id="221"/>
            <p:cNvGrpSpPr/>
            <p:nvPr/>
          </p:nvGrpSpPr>
          <p:grpSpPr>
            <a:xfrm rot="0">
              <a:off x="21391255" y="0"/>
              <a:ext cx="381987" cy="381987"/>
              <a:chOff x="0" y="0"/>
              <a:chExt cx="100346" cy="100346"/>
            </a:xfrm>
          </p:grpSpPr>
          <p:sp>
            <p:nvSpPr>
              <p:cNvPr name="Freeform 222" id="222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3" id="223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21773242" y="381987"/>
              <a:ext cx="381987" cy="381987"/>
              <a:chOff x="0" y="0"/>
              <a:chExt cx="100346" cy="100346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6" id="226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7" id="227"/>
            <p:cNvGrpSpPr/>
            <p:nvPr/>
          </p:nvGrpSpPr>
          <p:grpSpPr>
            <a:xfrm rot="0">
              <a:off x="22155228" y="27809"/>
              <a:ext cx="381987" cy="381987"/>
              <a:chOff x="0" y="0"/>
              <a:chExt cx="100346" cy="100346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22537215" y="409796"/>
              <a:ext cx="381987" cy="381987"/>
              <a:chOff x="0" y="0"/>
              <a:chExt cx="100346" cy="100346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22919202" y="0"/>
              <a:ext cx="381987" cy="381987"/>
              <a:chOff x="0" y="0"/>
              <a:chExt cx="100346" cy="100346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23301188" y="381987"/>
              <a:ext cx="381987" cy="381987"/>
              <a:chOff x="0" y="0"/>
              <a:chExt cx="100346" cy="100346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8" id="238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9" id="239"/>
            <p:cNvGrpSpPr/>
            <p:nvPr/>
          </p:nvGrpSpPr>
          <p:grpSpPr>
            <a:xfrm rot="0">
              <a:off x="23683175" y="27809"/>
              <a:ext cx="381987" cy="381987"/>
              <a:chOff x="0" y="0"/>
              <a:chExt cx="100346" cy="100346"/>
            </a:xfrm>
          </p:grpSpPr>
          <p:sp>
            <p:nvSpPr>
              <p:cNvPr name="Freeform 240" id="240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1" id="241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24065162" y="409796"/>
              <a:ext cx="381987" cy="381987"/>
              <a:chOff x="0" y="0"/>
              <a:chExt cx="100346" cy="100346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100346" cy="100346"/>
              </a:xfrm>
              <a:custGeom>
                <a:avLst/>
                <a:gdLst/>
                <a:ahLst/>
                <a:cxnLst/>
                <a:rect r="r" b="b" t="t" l="l"/>
                <a:pathLst>
                  <a:path h="100346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0346"/>
                    </a:lnTo>
                    <a:lnTo>
                      <a:pt x="0" y="100346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4" id="244"/>
              <p:cNvSpPr txBox="true"/>
              <p:nvPr/>
            </p:nvSpPr>
            <p:spPr>
              <a:xfrm>
                <a:off x="0" y="-38100"/>
                <a:ext cx="100346" cy="1384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5" id="245"/>
          <p:cNvSpPr/>
          <p:nvPr/>
        </p:nvSpPr>
        <p:spPr>
          <a:xfrm flipH="false" flipV="false" rot="0">
            <a:off x="7416909" y="1345944"/>
            <a:ext cx="7433946" cy="2834192"/>
          </a:xfrm>
          <a:custGeom>
            <a:avLst/>
            <a:gdLst/>
            <a:ahLst/>
            <a:cxnLst/>
            <a:rect r="r" b="b" t="t" l="l"/>
            <a:pathLst>
              <a:path h="2834192" w="7433946">
                <a:moveTo>
                  <a:pt x="0" y="0"/>
                </a:moveTo>
                <a:lnTo>
                  <a:pt x="7433946" y="0"/>
                </a:lnTo>
                <a:lnTo>
                  <a:pt x="7433946" y="2834191"/>
                </a:lnTo>
                <a:lnTo>
                  <a:pt x="0" y="283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46" id="246"/>
          <p:cNvSpPr txBox="true"/>
          <p:nvPr/>
        </p:nvSpPr>
        <p:spPr>
          <a:xfrm rot="0">
            <a:off x="1028700" y="546522"/>
            <a:ext cx="5900286" cy="2633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46"/>
              </a:lnSpc>
            </a:pPr>
            <a:r>
              <a:rPr lang="en-US" sz="11525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技术基础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1028700" y="3161407"/>
            <a:ext cx="5755195" cy="75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  <a:spcBef>
                <a:spcPct val="0"/>
              </a:spcBef>
            </a:pPr>
            <a:r>
              <a:rPr lang="en-US" sz="3299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Transformer 深度学习模型架构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1028700" y="4311447"/>
            <a:ext cx="6773121" cy="343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107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Transformer 不依赖于序列数据的顺序处理，而是通过一种叫做“注意力机制”（Attention Mechanism）的技术来捕捉数据中各个部分之间的关系。</a:t>
            </a:r>
          </a:p>
          <a:p>
            <a:pPr algn="l">
              <a:lnSpc>
                <a:spcPts val="2950"/>
              </a:lnSpc>
            </a:pPr>
          </a:p>
          <a:p>
            <a:pPr algn="l">
              <a:lnSpc>
                <a:spcPts val="3733"/>
              </a:lnSpc>
            </a:pPr>
            <a:r>
              <a:rPr lang="en-US" sz="2667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Transformer的核心思想</a:t>
            </a:r>
          </a:p>
          <a:p>
            <a:pPr algn="l">
              <a:lnSpc>
                <a:spcPts val="2950"/>
              </a:lnSpc>
            </a:pPr>
            <a:r>
              <a:rPr lang="en-US" sz="2107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Transformer 的核心思想是“自注意力”（Self-Attention）和“并行化”处理，这与传统的 RNN 和 LSTM 模型有着显著的不同。</a:t>
            </a:r>
          </a:p>
          <a:p>
            <a:pPr algn="l">
              <a:lnSpc>
                <a:spcPts val="295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158148" y="5823813"/>
            <a:ext cx="4295103" cy="2605305"/>
            <a:chOff x="0" y="0"/>
            <a:chExt cx="665424" cy="403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5424" cy="403630"/>
            </a:xfrm>
            <a:custGeom>
              <a:avLst/>
              <a:gdLst/>
              <a:ahLst/>
              <a:cxnLst/>
              <a:rect r="r" b="b" t="t" l="l"/>
              <a:pathLst>
                <a:path h="403630" w="665424">
                  <a:moveTo>
                    <a:pt x="0" y="0"/>
                  </a:moveTo>
                  <a:lnTo>
                    <a:pt x="665424" y="0"/>
                  </a:lnTo>
                  <a:lnTo>
                    <a:pt x="665424" y="403630"/>
                  </a:lnTo>
                  <a:lnTo>
                    <a:pt x="0" y="40363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51181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2798875" y="5876021"/>
            <a:ext cx="4295103" cy="2605305"/>
            <a:chOff x="0" y="0"/>
            <a:chExt cx="665424" cy="4036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5424" cy="403630"/>
            </a:xfrm>
            <a:custGeom>
              <a:avLst/>
              <a:gdLst/>
              <a:ahLst/>
              <a:cxnLst/>
              <a:rect r="r" b="b" t="t" l="l"/>
              <a:pathLst>
                <a:path h="403630" w="665424">
                  <a:moveTo>
                    <a:pt x="0" y="0"/>
                  </a:moveTo>
                  <a:lnTo>
                    <a:pt x="665424" y="0"/>
                  </a:lnTo>
                  <a:lnTo>
                    <a:pt x="665424" y="403630"/>
                  </a:lnTo>
                  <a:lnTo>
                    <a:pt x="0" y="403630"/>
                  </a:lnTo>
                  <a:close/>
                </a:path>
              </a:pathLst>
            </a:custGeom>
            <a:blipFill>
              <a:blip r:embed="rId3"/>
              <a:stretch>
                <a:fillRect l="-2569" t="0" r="-30378" b="0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6177763" y="1794598"/>
            <a:ext cx="5932474" cy="254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3"/>
              </a:lnSpc>
            </a:pPr>
            <a:r>
              <a:rPr lang="en-US" sz="4738" spc="236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优秀的模型喽不怕没有内卷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4157" y="531393"/>
            <a:ext cx="562738" cy="562738"/>
            <a:chOff x="0" y="0"/>
            <a:chExt cx="750318" cy="75031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25" id="25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22" id="222"/>
          <p:cNvSpPr/>
          <p:nvPr/>
        </p:nvSpPr>
        <p:spPr>
          <a:xfrm flipH="true" flipV="false" rot="0">
            <a:off x="6307407" y="4093399"/>
            <a:ext cx="5505674" cy="4335718"/>
          </a:xfrm>
          <a:custGeom>
            <a:avLst/>
            <a:gdLst/>
            <a:ahLst/>
            <a:cxnLst/>
            <a:rect r="r" b="b" t="t" l="l"/>
            <a:pathLst>
              <a:path h="4335718" w="5505674">
                <a:moveTo>
                  <a:pt x="5505674" y="0"/>
                </a:moveTo>
                <a:lnTo>
                  <a:pt x="0" y="0"/>
                </a:lnTo>
                <a:lnTo>
                  <a:pt x="0" y="4335718"/>
                </a:lnTo>
                <a:lnTo>
                  <a:pt x="5505674" y="4335718"/>
                </a:lnTo>
                <a:lnTo>
                  <a:pt x="550567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3" id="223"/>
          <p:cNvSpPr txBox="true"/>
          <p:nvPr/>
        </p:nvSpPr>
        <p:spPr>
          <a:xfrm rot="0">
            <a:off x="1158148" y="3420459"/>
            <a:ext cx="4295103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1999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核心思想是通过对数据的统计特性和相似性进行分析，来发现数据中的潜在结构和模式。</a:t>
            </a:r>
          </a:p>
        </p:txBody>
      </p:sp>
      <p:sp>
        <p:nvSpPr>
          <p:cNvPr name="TextBox 224" id="224"/>
          <p:cNvSpPr txBox="true"/>
          <p:nvPr/>
        </p:nvSpPr>
        <p:spPr>
          <a:xfrm rot="0">
            <a:off x="1785480" y="2379070"/>
            <a:ext cx="304043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无监督学习</a:t>
            </a:r>
          </a:p>
        </p:txBody>
      </p:sp>
      <p:sp>
        <p:nvSpPr>
          <p:cNvPr name="TextBox 225" id="225"/>
          <p:cNvSpPr txBox="true"/>
          <p:nvPr/>
        </p:nvSpPr>
        <p:spPr>
          <a:xfrm rot="0">
            <a:off x="12798875" y="3420459"/>
            <a:ext cx="429510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1999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就是指预先训练的一个模型或者指预先训练模型的过程</a:t>
            </a:r>
          </a:p>
        </p:txBody>
      </p:sp>
      <p:sp>
        <p:nvSpPr>
          <p:cNvPr name="TextBox 226" id="226"/>
          <p:cNvSpPr txBox="true"/>
          <p:nvPr/>
        </p:nvSpPr>
        <p:spPr>
          <a:xfrm rot="0">
            <a:off x="13426207" y="2379070"/>
            <a:ext cx="304043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预训练</a:t>
            </a:r>
          </a:p>
        </p:txBody>
      </p:sp>
      <p:sp>
        <p:nvSpPr>
          <p:cNvPr name="TextBox 227" id="227"/>
          <p:cNvSpPr txBox="true"/>
          <p:nvPr/>
        </p:nvSpPr>
        <p:spPr>
          <a:xfrm rot="0">
            <a:off x="1524616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训练过程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8479" y="349782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flipV="true">
            <a:off x="9569694" y="4247284"/>
            <a:ext cx="6824771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569694" y="6629478"/>
            <a:ext cx="6824771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9314676" y="2366041"/>
            <a:ext cx="1271643" cy="1271643"/>
            <a:chOff x="0" y="0"/>
            <a:chExt cx="1695524" cy="169552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695524" cy="169552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41150" y="529126"/>
              <a:ext cx="813223" cy="637271"/>
            </a:xfrm>
            <a:custGeom>
              <a:avLst/>
              <a:gdLst/>
              <a:ahLst/>
              <a:cxnLst/>
              <a:rect r="r" b="b" t="t" l="l"/>
              <a:pathLst>
                <a:path h="637271" w="813223">
                  <a:moveTo>
                    <a:pt x="0" y="0"/>
                  </a:moveTo>
                  <a:lnTo>
                    <a:pt x="813223" y="0"/>
                  </a:lnTo>
                  <a:lnTo>
                    <a:pt x="813223" y="637271"/>
                  </a:lnTo>
                  <a:lnTo>
                    <a:pt x="0" y="637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314676" y="4717728"/>
            <a:ext cx="1271643" cy="1271643"/>
            <a:chOff x="0" y="0"/>
            <a:chExt cx="1695524" cy="169552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695524" cy="169552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315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57598" y="437659"/>
              <a:ext cx="780327" cy="823762"/>
            </a:xfrm>
            <a:custGeom>
              <a:avLst/>
              <a:gdLst/>
              <a:ahLst/>
              <a:cxnLst/>
              <a:rect r="r" b="b" t="t" l="l"/>
              <a:pathLst>
                <a:path h="823762" w="780327">
                  <a:moveTo>
                    <a:pt x="0" y="0"/>
                  </a:moveTo>
                  <a:lnTo>
                    <a:pt x="780327" y="0"/>
                  </a:lnTo>
                  <a:lnTo>
                    <a:pt x="780327" y="823761"/>
                  </a:lnTo>
                  <a:lnTo>
                    <a:pt x="0" y="82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314676" y="7220028"/>
            <a:ext cx="1271643" cy="1271643"/>
            <a:chOff x="0" y="0"/>
            <a:chExt cx="1695524" cy="169552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695524" cy="169552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472578" y="432640"/>
              <a:ext cx="750367" cy="716259"/>
            </a:xfrm>
            <a:custGeom>
              <a:avLst/>
              <a:gdLst/>
              <a:ahLst/>
              <a:cxnLst/>
              <a:rect r="r" b="b" t="t" l="l"/>
              <a:pathLst>
                <a:path h="716259" w="750367">
                  <a:moveTo>
                    <a:pt x="0" y="0"/>
                  </a:moveTo>
                  <a:lnTo>
                    <a:pt x="750367" y="0"/>
                  </a:lnTo>
                  <a:lnTo>
                    <a:pt x="750367" y="716259"/>
                  </a:lnTo>
                  <a:lnTo>
                    <a:pt x="0" y="716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863886" y="531393"/>
            <a:ext cx="562738" cy="562738"/>
            <a:chOff x="0" y="0"/>
            <a:chExt cx="750318" cy="750318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2436876" y="2865232"/>
            <a:ext cx="4743381" cy="4020016"/>
          </a:xfrm>
          <a:custGeom>
            <a:avLst/>
            <a:gdLst/>
            <a:ahLst/>
            <a:cxnLst/>
            <a:rect r="r" b="b" t="t" l="l"/>
            <a:pathLst>
              <a:path h="4020016" w="4743381">
                <a:moveTo>
                  <a:pt x="0" y="0"/>
                </a:moveTo>
                <a:lnTo>
                  <a:pt x="4743382" y="0"/>
                </a:lnTo>
                <a:lnTo>
                  <a:pt x="4743382" y="4020016"/>
                </a:lnTo>
                <a:lnTo>
                  <a:pt x="0" y="4020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989484" y="2950867"/>
            <a:ext cx="5606626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1800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2024年3月11日，ChatGPT每天消耗超过50万千瓦时的电力，用于处理约2亿个用户请求，相当于美国家庭每天用电量的1.7万多倍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989484" y="2082036"/>
            <a:ext cx="216944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计算资源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89484" y="5379625"/>
            <a:ext cx="5606626" cy="111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1800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 不法分子会利用 ChatGPT来创建虚假的约会、交友资料，它甚至可以绕过相关App的安全措施，并能完成点赞、回复潜在对象、创建“可信的”个人资料。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89484" y="4503047"/>
            <a:ext cx="216944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被用于犯罪</a:t>
            </a:r>
          </a:p>
          <a:p>
            <a:pPr algn="l">
              <a:lnSpc>
                <a:spcPts val="630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0989484" y="7808382"/>
            <a:ext cx="5606626" cy="7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4"/>
              </a:lnSpc>
            </a:pPr>
            <a:r>
              <a:rPr lang="en-US" sz="1800">
                <a:solidFill>
                  <a:srgbClr val="545454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尤其是在大规模预训练模型（如 GPT-3 和 GPT-4）中，所使用的数据集通常是数百亿到数千亿的词汇。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89484" y="6924753"/>
            <a:ext cx="216944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3500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数据量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52186" y="1678493"/>
            <a:ext cx="5747637" cy="224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5086" spc="254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努力看书，只为出方案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04345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技术挑战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4" id="22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5" id="225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26" id="22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7" id="22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0" id="23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1" id="231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3" id="23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6" id="23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7" id="237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38" id="23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9" id="23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2" id="24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524616" y="3657375"/>
            <a:ext cx="12858029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快速响应和自动化：</a:t>
            </a:r>
          </a:p>
          <a:p>
            <a:pPr algn="just">
              <a:lnSpc>
                <a:spcPts val="3419"/>
              </a:lnSpc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ChatGPT 能够快速响应客户提问</a:t>
            </a: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，并根据上下文生成自然流畅的对话，极大提高了客户服务的效率。它能够同时处理多个客户的需求，降低了人工客服的负担。</a:t>
            </a:r>
          </a:p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24/7 可用性：</a:t>
            </a:r>
          </a:p>
          <a:p>
            <a:pPr algn="just">
              <a:lnSpc>
                <a:spcPts val="3419"/>
              </a:lnSpc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相比传统的人工客服，基于大语言模型的客服系统能够全天候工作，确保客户在任何时间都能获得及时的支持。</a:t>
            </a:r>
          </a:p>
          <a:p>
            <a:pPr algn="just">
              <a:lnSpc>
                <a:spcPts val="34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326777" y="900104"/>
            <a:ext cx="5681808" cy="211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8"/>
              </a:lnSpc>
              <a:spcBef>
                <a:spcPct val="0"/>
              </a:spcBef>
            </a:pPr>
            <a:r>
              <a:rPr lang="en-US" sz="4621">
                <a:solidFill>
                  <a:srgbClr val="000000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客户服务 - ChatGPT 作为客服机器人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20376"/>
            <a:ext cx="3413900" cy="123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4"/>
              </a:lnSpc>
              <a:spcBef>
                <a:spcPct val="0"/>
              </a:spcBef>
            </a:pPr>
            <a:r>
              <a:rPr lang="en-US" sz="5391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成功要素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157" y="531393"/>
            <a:ext cx="562738" cy="562738"/>
            <a:chOff x="0" y="0"/>
            <a:chExt cx="750318" cy="75031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524616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案例研究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21" id="221"/>
          <p:cNvSpPr txBox="true"/>
          <p:nvPr/>
        </p:nvSpPr>
        <p:spPr>
          <a:xfrm rot="0">
            <a:off x="3630522" y="-280277"/>
            <a:ext cx="1404621" cy="163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08"/>
              </a:lnSpc>
            </a:pPr>
            <a:r>
              <a:rPr lang="en-US" sz="7115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03</a:t>
            </a:r>
          </a:p>
        </p:txBody>
      </p:sp>
      <p:sp>
        <p:nvSpPr>
          <p:cNvPr name="TextBox 222" id="222"/>
          <p:cNvSpPr txBox="true"/>
          <p:nvPr/>
        </p:nvSpPr>
        <p:spPr>
          <a:xfrm rot="0">
            <a:off x="1033433" y="5627900"/>
            <a:ext cx="3413900" cy="123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4"/>
              </a:lnSpc>
              <a:spcBef>
                <a:spcPct val="0"/>
              </a:spcBef>
            </a:pPr>
            <a:r>
              <a:rPr lang="en-US" sz="5391">
                <a:solidFill>
                  <a:srgbClr val="FF3131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面临挑战</a:t>
            </a:r>
          </a:p>
        </p:txBody>
      </p:sp>
      <p:sp>
        <p:nvSpPr>
          <p:cNvPr name="TextBox 223" id="223"/>
          <p:cNvSpPr txBox="true"/>
          <p:nvPr/>
        </p:nvSpPr>
        <p:spPr>
          <a:xfrm rot="0">
            <a:off x="1524616" y="6941747"/>
            <a:ext cx="12858029" cy="28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216DEE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理解深度和复杂问题的局限：</a:t>
            </a: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尽管大语言模型可以处理大多数简单或常见的问题，但当客户提出复杂、涉及专业知识或多层次背景的查询时，</a:t>
            </a: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ChatGPT 等系统可能无法给出满意的回答</a:t>
            </a: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，甚至会生成错误或不相关的回答。</a:t>
            </a:r>
          </a:p>
          <a:p>
            <a:pPr algn="just">
              <a:lnSpc>
                <a:spcPts val="3959"/>
              </a:lnSpc>
            </a:pPr>
            <a:r>
              <a:rPr lang="en-US" sz="2199">
                <a:solidFill>
                  <a:srgbClr val="216DEE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情感和人际互动</a:t>
            </a:r>
            <a:r>
              <a:rPr lang="en-US" sz="2199">
                <a:solidFill>
                  <a:srgbClr val="216DEE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的缺失：</a:t>
            </a:r>
            <a:r>
              <a:rPr lang="en-US" sz="2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虽然 ChatGPT 在模拟对话方面表现优异，但它缺乏人类客服的情感交流和同理心，无法有效处理一些需要人类情感关怀的复杂情境，如客户的抱怨或情绪化问题。</a:t>
            </a:r>
          </a:p>
          <a:p>
            <a:pPr algn="just">
              <a:lnSpc>
                <a:spcPts val="3419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3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997" y="331187"/>
            <a:ext cx="17378006" cy="9903614"/>
            <a:chOff x="0" y="0"/>
            <a:chExt cx="4576923" cy="260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76923" cy="2608359"/>
            </a:xfrm>
            <a:custGeom>
              <a:avLst/>
              <a:gdLst/>
              <a:ahLst/>
              <a:cxnLst/>
              <a:rect r="r" b="b" t="t" l="l"/>
              <a:pathLst>
                <a:path h="2608359" w="4576923">
                  <a:moveTo>
                    <a:pt x="21830" y="0"/>
                  </a:moveTo>
                  <a:lnTo>
                    <a:pt x="4555094" y="0"/>
                  </a:lnTo>
                  <a:cubicBezTo>
                    <a:pt x="4567150" y="0"/>
                    <a:pt x="4576923" y="9773"/>
                    <a:pt x="4576923" y="21830"/>
                  </a:cubicBezTo>
                  <a:lnTo>
                    <a:pt x="4576923" y="2586530"/>
                  </a:lnTo>
                  <a:cubicBezTo>
                    <a:pt x="4576923" y="2598586"/>
                    <a:pt x="4567150" y="2608359"/>
                    <a:pt x="4555094" y="2608359"/>
                  </a:cubicBezTo>
                  <a:lnTo>
                    <a:pt x="21830" y="2608359"/>
                  </a:lnTo>
                  <a:cubicBezTo>
                    <a:pt x="9773" y="2608359"/>
                    <a:pt x="0" y="2598586"/>
                    <a:pt x="0" y="2586530"/>
                  </a:cubicBezTo>
                  <a:lnTo>
                    <a:pt x="0" y="21830"/>
                  </a:lnTo>
                  <a:cubicBezTo>
                    <a:pt x="0" y="9773"/>
                    <a:pt x="9773" y="0"/>
                    <a:pt x="2183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76923" cy="264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4997" y="1262054"/>
            <a:ext cx="17378006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42967" y="714043"/>
            <a:ext cx="1059353" cy="273298"/>
            <a:chOff x="0" y="0"/>
            <a:chExt cx="1412471" cy="3643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64398" cy="36439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4037" y="0"/>
              <a:ext cx="364398" cy="36439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sq">
                <a:solidFill>
                  <a:srgbClr val="216DEE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48074" y="0"/>
              <a:ext cx="364398" cy="36439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8999812" y="2213784"/>
            <a:ext cx="985620" cy="985620"/>
            <a:chOff x="0" y="0"/>
            <a:chExt cx="1314161" cy="13141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314161" cy="131416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315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79866" y="156065"/>
              <a:ext cx="1154428" cy="82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200">
                  <a:solidFill>
                    <a:srgbClr val="FFFFFF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01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99812" y="4060225"/>
            <a:ext cx="985620" cy="985620"/>
            <a:chOff x="0" y="0"/>
            <a:chExt cx="1314161" cy="131416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314161" cy="131416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9866" y="156065"/>
              <a:ext cx="1154428" cy="82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02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99812" y="5906666"/>
            <a:ext cx="985620" cy="985620"/>
            <a:chOff x="0" y="0"/>
            <a:chExt cx="1314161" cy="131416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314161" cy="1314161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315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9866" y="156065"/>
              <a:ext cx="1154428" cy="82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200">
                  <a:solidFill>
                    <a:srgbClr val="FFFFFF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03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999812" y="7753108"/>
            <a:ext cx="985620" cy="985620"/>
            <a:chOff x="0" y="0"/>
            <a:chExt cx="1314161" cy="131416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314161" cy="1314161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79866" y="156065"/>
              <a:ext cx="1154428" cy="821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0"/>
                </a:lnSpc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04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8999812" y="3631499"/>
            <a:ext cx="7656210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8999812" y="5448540"/>
            <a:ext cx="7656210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8999812" y="7351426"/>
            <a:ext cx="7656210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849368" y="531393"/>
            <a:ext cx="562738" cy="562738"/>
            <a:chOff x="0" y="0"/>
            <a:chExt cx="750318" cy="750318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50318" cy="750318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63432" lIns="63432" bIns="63432" rIns="63432"/>
              <a:lstStyle/>
              <a:p>
                <a:pPr algn="ctr">
                  <a:lnSpc>
                    <a:spcPts val="3240"/>
                  </a:lnSpc>
                </a:pPr>
              </a:p>
            </p:txBody>
          </p:sp>
        </p:grpSp>
        <p:sp>
          <p:nvSpPr>
            <p:cNvPr name="AutoShape 43" id="43"/>
            <p:cNvSpPr/>
            <p:nvPr/>
          </p:nvSpPr>
          <p:spPr>
            <a:xfrm>
              <a:off x="160460" y="393072"/>
              <a:ext cx="365354" cy="0"/>
            </a:xfrm>
            <a:prstGeom prst="line">
              <a:avLst/>
            </a:prstGeom>
            <a:ln cap="flat" w="5373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2517988" y="2944465"/>
            <a:ext cx="4207481" cy="3602656"/>
          </a:xfrm>
          <a:custGeom>
            <a:avLst/>
            <a:gdLst/>
            <a:ahLst/>
            <a:cxnLst/>
            <a:rect r="r" b="b" t="t" l="l"/>
            <a:pathLst>
              <a:path h="3602656" w="4207481">
                <a:moveTo>
                  <a:pt x="0" y="0"/>
                </a:moveTo>
                <a:lnTo>
                  <a:pt x="4207481" y="0"/>
                </a:lnTo>
                <a:lnTo>
                  <a:pt x="4207481" y="3602656"/>
                </a:lnTo>
                <a:lnTo>
                  <a:pt x="0" y="3602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221235" y="5592341"/>
            <a:ext cx="6269780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36"/>
              </a:lnSpc>
              <a:spcBef>
                <a:spcPct val="0"/>
              </a:spcBef>
            </a:pPr>
            <a:r>
              <a:rPr lang="en-US" sz="4131" strike="noStrike" u="none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跨领域应用的突破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21235" y="7648333"/>
            <a:ext cx="6269780" cy="2090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7"/>
              </a:lnSpc>
            </a:pPr>
            <a:r>
              <a:rPr lang="en-US" sz="20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CLIP</a:t>
            </a:r>
            <a:r>
              <a:rPr lang="en-US" sz="20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是一个能够同时</a:t>
            </a:r>
            <a:r>
              <a:rPr lang="en-US" sz="20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处理图像和文本的跨模态模型。CLIP 可以通过自然语言描述生成对应的图像，或根据图像生成合适的文本描述。</a:t>
            </a:r>
          </a:p>
          <a:p>
            <a:pPr algn="just">
              <a:lnSpc>
                <a:spcPts val="3024"/>
              </a:lnSpc>
            </a:pPr>
          </a:p>
          <a:p>
            <a:pPr algn="just">
              <a:lnSpc>
                <a:spcPts val="3024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789721" y="6832966"/>
            <a:ext cx="5664015" cy="206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19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随着计算能力的提升和训练数据集的不断增加，语言大模型的规模逐渐增大。这些模型的参数数量从数亿、数十亿、到数千亿，甚至数万亿，持续增长。GPT-3（1750亿参数）和GPT-4（更大规模）就是其中的代表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217670" y="1524514"/>
            <a:ext cx="4623379" cy="175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5931" spc="296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看未来AI趋势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89828" y="151637"/>
            <a:ext cx="2431534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6"/>
              </a:lnSpc>
            </a:pPr>
            <a:r>
              <a:rPr lang="en-US" sz="4131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未来展望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0" y="9640965"/>
            <a:ext cx="18335361" cy="646035"/>
            <a:chOff x="0" y="0"/>
            <a:chExt cx="24447149" cy="86138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24384000" cy="861380"/>
              <a:chOff x="0" y="0"/>
              <a:chExt cx="4816593" cy="170149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816592" cy="170149"/>
              </a:xfrm>
              <a:custGeom>
                <a:avLst/>
                <a:gdLst/>
                <a:ahLst/>
                <a:cxnLst/>
                <a:rect r="r" b="b" t="t" l="l"/>
                <a:pathLst>
                  <a:path h="170149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0149"/>
                    </a:lnTo>
                    <a:lnTo>
                      <a:pt x="0" y="170149"/>
                    </a:lnTo>
                    <a:close/>
                  </a:path>
                </a:pathLst>
              </a:custGeom>
              <a:solidFill>
                <a:srgbClr val="000000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38100"/>
                <a:ext cx="4816593" cy="2082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0"/>
              <a:ext cx="381987" cy="396837"/>
              <a:chOff x="0" y="0"/>
              <a:chExt cx="100346" cy="104247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81987" y="396837"/>
              <a:ext cx="381987" cy="396837"/>
              <a:chOff x="0" y="0"/>
              <a:chExt cx="100346" cy="10424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763973" y="28890"/>
              <a:ext cx="381987" cy="396837"/>
              <a:chOff x="0" y="0"/>
              <a:chExt cx="100346" cy="104247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45960" y="425727"/>
              <a:ext cx="381987" cy="396837"/>
              <a:chOff x="0" y="0"/>
              <a:chExt cx="100346" cy="104247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527947" y="0"/>
              <a:ext cx="381987" cy="396837"/>
              <a:chOff x="0" y="0"/>
              <a:chExt cx="100346" cy="10424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909933" y="396837"/>
              <a:ext cx="381987" cy="396837"/>
              <a:chOff x="0" y="0"/>
              <a:chExt cx="100346" cy="10424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2291920" y="28890"/>
              <a:ext cx="381987" cy="396837"/>
              <a:chOff x="0" y="0"/>
              <a:chExt cx="100346" cy="10424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2673907" y="425727"/>
              <a:ext cx="381987" cy="396837"/>
              <a:chOff x="0" y="0"/>
              <a:chExt cx="100346" cy="10424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3055894" y="0"/>
              <a:ext cx="381987" cy="396837"/>
              <a:chOff x="0" y="0"/>
              <a:chExt cx="100346" cy="104247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3437880" y="396837"/>
              <a:ext cx="381987" cy="396837"/>
              <a:chOff x="0" y="0"/>
              <a:chExt cx="100346" cy="10424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819867" y="28890"/>
              <a:ext cx="381987" cy="396837"/>
              <a:chOff x="0" y="0"/>
              <a:chExt cx="100346" cy="10424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201854" y="425727"/>
              <a:ext cx="381987" cy="396837"/>
              <a:chOff x="0" y="0"/>
              <a:chExt cx="100346" cy="10424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4583840" y="0"/>
              <a:ext cx="381987" cy="396837"/>
              <a:chOff x="0" y="0"/>
              <a:chExt cx="100346" cy="104247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4965827" y="396837"/>
              <a:ext cx="381987" cy="396837"/>
              <a:chOff x="0" y="0"/>
              <a:chExt cx="100346" cy="104247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5347814" y="28890"/>
              <a:ext cx="381987" cy="396837"/>
              <a:chOff x="0" y="0"/>
              <a:chExt cx="100346" cy="104247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5729800" y="425727"/>
              <a:ext cx="381987" cy="396837"/>
              <a:chOff x="0" y="0"/>
              <a:chExt cx="100346" cy="104247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6111787" y="0"/>
              <a:ext cx="381987" cy="396837"/>
              <a:chOff x="0" y="0"/>
              <a:chExt cx="100346" cy="104247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6493774" y="396837"/>
              <a:ext cx="381987" cy="396837"/>
              <a:chOff x="0" y="0"/>
              <a:chExt cx="100346" cy="104247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6875761" y="28890"/>
              <a:ext cx="381987" cy="396837"/>
              <a:chOff x="0" y="0"/>
              <a:chExt cx="100346" cy="104247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7257747" y="425727"/>
              <a:ext cx="381987" cy="396837"/>
              <a:chOff x="0" y="0"/>
              <a:chExt cx="100346" cy="104247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7639734" y="0"/>
              <a:ext cx="381987" cy="396837"/>
              <a:chOff x="0" y="0"/>
              <a:chExt cx="100346" cy="104247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8021721" y="396837"/>
              <a:ext cx="381987" cy="396837"/>
              <a:chOff x="0" y="0"/>
              <a:chExt cx="100346" cy="104247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8403707" y="28890"/>
              <a:ext cx="381987" cy="396837"/>
              <a:chOff x="0" y="0"/>
              <a:chExt cx="100346" cy="104247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8785694" y="425727"/>
              <a:ext cx="381987" cy="396837"/>
              <a:chOff x="0" y="0"/>
              <a:chExt cx="100346" cy="104247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9167681" y="0"/>
              <a:ext cx="381987" cy="396837"/>
              <a:chOff x="0" y="0"/>
              <a:chExt cx="100346" cy="104247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9549667" y="396837"/>
              <a:ext cx="381987" cy="396837"/>
              <a:chOff x="0" y="0"/>
              <a:chExt cx="100346" cy="104247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9931654" y="28890"/>
              <a:ext cx="381987" cy="396837"/>
              <a:chOff x="0" y="0"/>
              <a:chExt cx="100346" cy="104247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0313641" y="425727"/>
              <a:ext cx="381987" cy="396837"/>
              <a:chOff x="0" y="0"/>
              <a:chExt cx="100346" cy="104247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0695628" y="0"/>
              <a:ext cx="381987" cy="396837"/>
              <a:chOff x="0" y="0"/>
              <a:chExt cx="100346" cy="104247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1077614" y="396837"/>
              <a:ext cx="381987" cy="396837"/>
              <a:chOff x="0" y="0"/>
              <a:chExt cx="100346" cy="104247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1459601" y="28890"/>
              <a:ext cx="381987" cy="396837"/>
              <a:chOff x="0" y="0"/>
              <a:chExt cx="100346" cy="104247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1841588" y="425727"/>
              <a:ext cx="381987" cy="396837"/>
              <a:chOff x="0" y="0"/>
              <a:chExt cx="100346" cy="104247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2223574" y="0"/>
              <a:ext cx="381987" cy="396837"/>
              <a:chOff x="0" y="0"/>
              <a:chExt cx="100346" cy="104247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2605561" y="396837"/>
              <a:ext cx="381987" cy="396837"/>
              <a:chOff x="0" y="0"/>
              <a:chExt cx="100346" cy="104247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2987548" y="28890"/>
              <a:ext cx="381987" cy="396837"/>
              <a:chOff x="0" y="0"/>
              <a:chExt cx="100346" cy="104247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3369534" y="425727"/>
              <a:ext cx="381987" cy="396837"/>
              <a:chOff x="0" y="0"/>
              <a:chExt cx="100346" cy="104247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3751521" y="0"/>
              <a:ext cx="381987" cy="396837"/>
              <a:chOff x="0" y="0"/>
              <a:chExt cx="100346" cy="104247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4133508" y="396837"/>
              <a:ext cx="381987" cy="396837"/>
              <a:chOff x="0" y="0"/>
              <a:chExt cx="100346" cy="104247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4515494" y="28890"/>
              <a:ext cx="381987" cy="396837"/>
              <a:chOff x="0" y="0"/>
              <a:chExt cx="100346" cy="104247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4897481" y="425727"/>
              <a:ext cx="381987" cy="396837"/>
              <a:chOff x="0" y="0"/>
              <a:chExt cx="100346" cy="104247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5279468" y="0"/>
              <a:ext cx="381987" cy="396837"/>
              <a:chOff x="0" y="0"/>
              <a:chExt cx="100346" cy="104247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5661455" y="396837"/>
              <a:ext cx="381987" cy="396837"/>
              <a:chOff x="0" y="0"/>
              <a:chExt cx="100346" cy="104247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6043441" y="28890"/>
              <a:ext cx="381987" cy="396837"/>
              <a:chOff x="0" y="0"/>
              <a:chExt cx="100346" cy="104247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6425428" y="425727"/>
              <a:ext cx="381987" cy="396837"/>
              <a:chOff x="0" y="0"/>
              <a:chExt cx="100346" cy="104247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6807415" y="0"/>
              <a:ext cx="381987" cy="396837"/>
              <a:chOff x="0" y="0"/>
              <a:chExt cx="100346" cy="104247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17189401" y="396837"/>
              <a:ext cx="381987" cy="396837"/>
              <a:chOff x="0" y="0"/>
              <a:chExt cx="100346" cy="104247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7571388" y="28890"/>
              <a:ext cx="381987" cy="396837"/>
              <a:chOff x="0" y="0"/>
              <a:chExt cx="100346" cy="104247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17953375" y="425727"/>
              <a:ext cx="381987" cy="396837"/>
              <a:chOff x="0" y="0"/>
              <a:chExt cx="100346" cy="104247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18335361" y="0"/>
              <a:ext cx="381987" cy="396837"/>
              <a:chOff x="0" y="0"/>
              <a:chExt cx="100346" cy="104247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18717348" y="396837"/>
              <a:ext cx="381987" cy="396837"/>
              <a:chOff x="0" y="0"/>
              <a:chExt cx="100346" cy="104247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19099335" y="28890"/>
              <a:ext cx="381987" cy="396837"/>
              <a:chOff x="0" y="0"/>
              <a:chExt cx="100346" cy="104247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19481322" y="425727"/>
              <a:ext cx="381987" cy="396837"/>
              <a:chOff x="0" y="0"/>
              <a:chExt cx="100346" cy="104247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19863308" y="0"/>
              <a:ext cx="381987" cy="396837"/>
              <a:chOff x="0" y="0"/>
              <a:chExt cx="100346" cy="104247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0245295" y="396837"/>
              <a:ext cx="381987" cy="396837"/>
              <a:chOff x="0" y="0"/>
              <a:chExt cx="100346" cy="104247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0627282" y="28890"/>
              <a:ext cx="381987" cy="396837"/>
              <a:chOff x="0" y="0"/>
              <a:chExt cx="100346" cy="104247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1009268" y="425727"/>
              <a:ext cx="381987" cy="396837"/>
              <a:chOff x="0" y="0"/>
              <a:chExt cx="100346" cy="104247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21391255" y="0"/>
              <a:ext cx="381987" cy="396837"/>
              <a:chOff x="0" y="0"/>
              <a:chExt cx="100346" cy="104247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4" id="224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5" id="225"/>
            <p:cNvGrpSpPr/>
            <p:nvPr/>
          </p:nvGrpSpPr>
          <p:grpSpPr>
            <a:xfrm rot="0">
              <a:off x="21773242" y="396837"/>
              <a:ext cx="381987" cy="396837"/>
              <a:chOff x="0" y="0"/>
              <a:chExt cx="100346" cy="104247"/>
            </a:xfrm>
          </p:grpSpPr>
          <p:sp>
            <p:nvSpPr>
              <p:cNvPr name="Freeform 226" id="226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27" id="227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2155228" y="28890"/>
              <a:ext cx="381987" cy="396837"/>
              <a:chOff x="0" y="0"/>
              <a:chExt cx="100346" cy="104247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0" id="230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1" id="231"/>
            <p:cNvGrpSpPr/>
            <p:nvPr/>
          </p:nvGrpSpPr>
          <p:grpSpPr>
            <a:xfrm rot="0">
              <a:off x="22537215" y="425727"/>
              <a:ext cx="381987" cy="396837"/>
              <a:chOff x="0" y="0"/>
              <a:chExt cx="100346" cy="104247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3" id="233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22919202" y="0"/>
              <a:ext cx="381987" cy="396837"/>
              <a:chOff x="0" y="0"/>
              <a:chExt cx="100346" cy="104247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6" id="236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37" id="237"/>
            <p:cNvGrpSpPr/>
            <p:nvPr/>
          </p:nvGrpSpPr>
          <p:grpSpPr>
            <a:xfrm rot="0">
              <a:off x="23301188" y="396837"/>
              <a:ext cx="381987" cy="396837"/>
              <a:chOff x="0" y="0"/>
              <a:chExt cx="100346" cy="104247"/>
            </a:xfrm>
          </p:grpSpPr>
          <p:sp>
            <p:nvSpPr>
              <p:cNvPr name="Freeform 238" id="238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39" id="239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23683175" y="28890"/>
              <a:ext cx="381987" cy="396837"/>
              <a:chOff x="0" y="0"/>
              <a:chExt cx="100346" cy="104247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2" id="242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3" id="243"/>
            <p:cNvGrpSpPr/>
            <p:nvPr/>
          </p:nvGrpSpPr>
          <p:grpSpPr>
            <a:xfrm rot="0">
              <a:off x="24065162" y="425727"/>
              <a:ext cx="381987" cy="396837"/>
              <a:chOff x="0" y="0"/>
              <a:chExt cx="100346" cy="104247"/>
            </a:xfrm>
          </p:grpSpPr>
          <p:sp>
            <p:nvSpPr>
              <p:cNvPr name="Freeform 244" id="244"/>
              <p:cNvSpPr/>
              <p:nvPr/>
            </p:nvSpPr>
            <p:spPr>
              <a:xfrm flipH="false" flipV="false" rot="0">
                <a:off x="0" y="0"/>
                <a:ext cx="100346" cy="104247"/>
              </a:xfrm>
              <a:custGeom>
                <a:avLst/>
                <a:gdLst/>
                <a:ahLst/>
                <a:cxnLst/>
                <a:rect r="r" b="b" t="t" l="l"/>
                <a:pathLst>
                  <a:path h="104247" w="100346">
                    <a:moveTo>
                      <a:pt x="0" y="0"/>
                    </a:moveTo>
                    <a:lnTo>
                      <a:pt x="100346" y="0"/>
                    </a:lnTo>
                    <a:lnTo>
                      <a:pt x="100346" y="104247"/>
                    </a:lnTo>
                    <a:lnTo>
                      <a:pt x="0" y="104247"/>
                    </a:lnTo>
                    <a:close/>
                  </a:path>
                </a:pathLst>
              </a:custGeom>
              <a:solidFill>
                <a:srgbClr val="FF9315"/>
              </a:solidFill>
            </p:spPr>
          </p:sp>
          <p:sp>
            <p:nvSpPr>
              <p:cNvPr name="TextBox 245" id="245"/>
              <p:cNvSpPr txBox="true"/>
              <p:nvPr/>
            </p:nvSpPr>
            <p:spPr>
              <a:xfrm>
                <a:off x="0" y="-38100"/>
                <a:ext cx="100346" cy="1423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46" id="246"/>
          <p:cNvSpPr txBox="true"/>
          <p:nvPr/>
        </p:nvSpPr>
        <p:spPr>
          <a:xfrm rot="0">
            <a:off x="3627247" y="-619185"/>
            <a:ext cx="1804224" cy="209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52"/>
              </a:lnSpc>
            </a:pPr>
            <a:r>
              <a:rPr lang="en-US" sz="9140">
                <a:solidFill>
                  <a:srgbClr val="FF9315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04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10221235" y="1827892"/>
            <a:ext cx="1889919" cy="9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436"/>
              </a:lnSpc>
              <a:spcBef>
                <a:spcPct val="0"/>
              </a:spcBef>
            </a:pPr>
            <a:r>
              <a:rPr lang="en-US" sz="4131" strike="noStrike" u="none">
                <a:solidFill>
                  <a:srgbClr val="141417"/>
                </a:solidFill>
                <a:latin typeface="可画书写苍劲体-简"/>
                <a:ea typeface="可画书写苍劲体-简"/>
                <a:cs typeface="可画书写苍劲体-简"/>
                <a:sym typeface="可画书写苍劲体-简"/>
              </a:rPr>
              <a:t>技术进步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10224886" y="2763808"/>
            <a:ext cx="18862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GPT-3 和 GPT-4</a:t>
            </a:r>
          </a:p>
        </p:txBody>
      </p:sp>
      <p:sp>
        <p:nvSpPr>
          <p:cNvPr name="TextBox 249" id="249"/>
          <p:cNvSpPr txBox="true"/>
          <p:nvPr/>
        </p:nvSpPr>
        <p:spPr>
          <a:xfrm rot="0">
            <a:off x="10221235" y="3789130"/>
            <a:ext cx="6854548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更强的语言理解和生成能力</a:t>
            </a:r>
            <a:r>
              <a:rPr lang="en-US" sz="20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：大规模的模型能够捕捉到更复杂的语言规律，理解上下文，生成更自然的文本。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更高的多任务能力：</a:t>
            </a:r>
            <a:r>
              <a:rPr lang="en-US" sz="20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避免了传统模型的专用性和局限性，表现出强大的通用能力。</a:t>
            </a:r>
          </a:p>
        </p:txBody>
      </p:sp>
      <p:sp>
        <p:nvSpPr>
          <p:cNvPr name="TextBox 250" id="250"/>
          <p:cNvSpPr txBox="true"/>
          <p:nvPr/>
        </p:nvSpPr>
        <p:spPr>
          <a:xfrm rot="0">
            <a:off x="10224886" y="6509021"/>
            <a:ext cx="19642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CLIP 和 DALL·E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DAGTL-r3OPI</dc:identifier>
  <dcterms:modified xsi:type="dcterms:W3CDTF">2011-08-01T06:04:30Z</dcterms:modified>
  <cp:revision>1</cp:revision>
  <dc:title>人工智能作业</dc:title>
</cp:coreProperties>
</file>